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59" r:id="rId12"/>
    <p:sldId id="269" r:id="rId13"/>
    <p:sldId id="271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79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893" autoAdjust="0"/>
  </p:normalViewPr>
  <p:slideViewPr>
    <p:cSldViewPr snapToGrid="0">
      <p:cViewPr varScale="1">
        <p:scale>
          <a:sx n="75" d="100"/>
          <a:sy n="75" d="100"/>
        </p:scale>
        <p:origin x="87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522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Компонент &lt;</a:t>
            </a:r>
            <a:r>
              <a:rPr lang="ru-RU" dirty="0" err="1" smtClean="0"/>
              <a:t>Text</a:t>
            </a:r>
            <a:r>
              <a:rPr lang="ru-RU" dirty="0" smtClean="0"/>
              <a:t>&gt; отвечает за отображение текстовой информации.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268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resizeMode</a:t>
            </a:r>
            <a:r>
              <a:rPr lang="en-US" dirty="0" smtClean="0"/>
              <a:t> — </a:t>
            </a:r>
            <a:r>
              <a:rPr lang="ru-RU" dirty="0" smtClean="0"/>
              <a:t>изменяет масштабирование (</a:t>
            </a:r>
            <a:r>
              <a:rPr lang="en-US" dirty="0" smtClean="0"/>
              <a:t>cover, contain, stretch).</a:t>
            </a:r>
          </a:p>
          <a:p>
            <a:r>
              <a:rPr lang="en-US" dirty="0" err="1" smtClean="0"/>
              <a:t>borderRadius</a:t>
            </a:r>
            <a:r>
              <a:rPr lang="en-US" dirty="0" smtClean="0"/>
              <a:t> — </a:t>
            </a:r>
            <a:r>
              <a:rPr lang="ru-RU" dirty="0" err="1" smtClean="0"/>
              <a:t>скругление</a:t>
            </a:r>
            <a:r>
              <a:rPr lang="ru-RU" dirty="0" smtClean="0"/>
              <a:t> углов.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3343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resizeMode</a:t>
            </a:r>
            <a:r>
              <a:rPr lang="en-US" dirty="0" smtClean="0"/>
              <a:t> — </a:t>
            </a:r>
            <a:r>
              <a:rPr lang="ru-RU" dirty="0" smtClean="0"/>
              <a:t>изменяет масштабирование (</a:t>
            </a:r>
            <a:r>
              <a:rPr lang="en-US" dirty="0" smtClean="0"/>
              <a:t>cover, contain, stretch).</a:t>
            </a:r>
          </a:p>
          <a:p>
            <a:r>
              <a:rPr lang="en-US" dirty="0" err="1" smtClean="0"/>
              <a:t>borderRadius</a:t>
            </a:r>
            <a:r>
              <a:rPr lang="en-US" dirty="0" smtClean="0"/>
              <a:t> — </a:t>
            </a:r>
            <a:r>
              <a:rPr lang="ru-RU" dirty="0" err="1" smtClean="0"/>
              <a:t>скругление</a:t>
            </a:r>
            <a:r>
              <a:rPr lang="ru-RU" dirty="0" smtClean="0"/>
              <a:t> углов.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1197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Что здесь происходит?</a:t>
            </a:r>
            <a:endParaRPr lang="ru-RU" dirty="0" smtClean="0"/>
          </a:p>
          <a:p>
            <a:r>
              <a:rPr lang="ru-RU" dirty="0" smtClean="0"/>
              <a:t>&lt;</a:t>
            </a:r>
            <a:r>
              <a:rPr lang="ru-RU" dirty="0" err="1" smtClean="0"/>
              <a:t>View</a:t>
            </a:r>
            <a:r>
              <a:rPr lang="ru-RU" dirty="0" smtClean="0"/>
              <a:t>&gt; разделяет экран на </a:t>
            </a:r>
            <a:r>
              <a:rPr lang="ru-RU" dirty="0" err="1" smtClean="0"/>
              <a:t>header</a:t>
            </a:r>
            <a:r>
              <a:rPr lang="ru-RU" dirty="0" smtClean="0"/>
              <a:t>, </a:t>
            </a:r>
            <a:r>
              <a:rPr lang="ru-RU" dirty="0" err="1" smtClean="0"/>
              <a:t>body</a:t>
            </a:r>
            <a:r>
              <a:rPr lang="ru-RU" dirty="0" smtClean="0"/>
              <a:t> и </a:t>
            </a:r>
            <a:r>
              <a:rPr lang="ru-RU" dirty="0" err="1" smtClean="0"/>
              <a:t>footer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flex</a:t>
            </a:r>
            <a:r>
              <a:rPr lang="ru-RU" dirty="0" smtClean="0"/>
              <a:t>: 1 в </a:t>
            </a:r>
            <a:r>
              <a:rPr lang="ru-RU" dirty="0" err="1" smtClean="0"/>
              <a:t>body</a:t>
            </a:r>
            <a:r>
              <a:rPr lang="ru-RU" dirty="0" smtClean="0"/>
              <a:t> заставляет его занимать всё доступное пространство.</a:t>
            </a:r>
          </a:p>
          <a:p>
            <a:r>
              <a:rPr lang="ru-RU" dirty="0" err="1" smtClean="0"/>
              <a:t>alignItems</a:t>
            </a:r>
            <a:r>
              <a:rPr lang="ru-RU" dirty="0" smtClean="0"/>
              <a:t>: '</a:t>
            </a:r>
            <a:r>
              <a:rPr lang="ru-RU" dirty="0" err="1" smtClean="0"/>
              <a:t>center</a:t>
            </a:r>
            <a:r>
              <a:rPr lang="ru-RU" dirty="0" smtClean="0"/>
              <a:t>' центрирует текст.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242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Вложенный &lt;</a:t>
            </a:r>
            <a:r>
              <a:rPr lang="ru-RU" dirty="0" err="1" smtClean="0"/>
              <a:t>Text</a:t>
            </a:r>
            <a:r>
              <a:rPr lang="ru-RU" dirty="0" smtClean="0"/>
              <a:t>&gt; наследует стили, но может их </a:t>
            </a:r>
            <a:r>
              <a:rPr lang="ru-RU" dirty="0" err="1" smtClean="0"/>
              <a:t>переопределять.Можно</a:t>
            </a:r>
            <a:r>
              <a:rPr lang="ru-RU" dirty="0" smtClean="0"/>
              <a:t> выделять текст разными стилями (</a:t>
            </a:r>
            <a:r>
              <a:rPr lang="ru-RU" dirty="0" err="1" smtClean="0"/>
              <a:t>bold</a:t>
            </a:r>
            <a:r>
              <a:rPr lang="ru-RU" dirty="0" smtClean="0"/>
              <a:t>, </a:t>
            </a:r>
            <a:r>
              <a:rPr lang="ru-RU" dirty="0" err="1" smtClean="0"/>
              <a:t>color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1255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3023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110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Компонент &lt;</a:t>
            </a:r>
            <a:r>
              <a:rPr lang="ru-RU" dirty="0" err="1" smtClean="0"/>
              <a:t>View</a:t>
            </a:r>
            <a:r>
              <a:rPr lang="ru-RU" dirty="0" smtClean="0"/>
              <a:t>&gt; — это основной строительный блок интерфейса в </a:t>
            </a:r>
            <a:r>
              <a:rPr lang="ru-RU" dirty="0" err="1" smtClean="0"/>
              <a:t>React</a:t>
            </a:r>
            <a:r>
              <a:rPr lang="ru-RU" dirty="0" smtClean="0"/>
              <a:t> </a:t>
            </a:r>
            <a:r>
              <a:rPr lang="ru-RU" dirty="0" err="1" smtClean="0"/>
              <a:t>Native</a:t>
            </a:r>
            <a:r>
              <a:rPr lang="ru-RU" dirty="0" smtClean="0"/>
              <a:t>. Он используется для группировки других компонентов и стилизации макета.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94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flex: 1 — View </a:t>
            </a:r>
            <a:r>
              <a:rPr lang="ru-RU" dirty="0" smtClean="0"/>
              <a:t>занимает весь экран</a:t>
            </a:r>
          </a:p>
          <a:p>
            <a:r>
              <a:rPr lang="ru-RU" dirty="0" smtClean="0"/>
              <a:t>.</a:t>
            </a:r>
            <a:r>
              <a:rPr lang="en-US" dirty="0" err="1" smtClean="0"/>
              <a:t>justifyContent</a:t>
            </a:r>
            <a:r>
              <a:rPr lang="en-US" dirty="0" smtClean="0"/>
              <a:t>: 'center' — </a:t>
            </a:r>
            <a:r>
              <a:rPr lang="ru-RU" dirty="0" smtClean="0"/>
              <a:t>центрует по вертикали.</a:t>
            </a:r>
          </a:p>
          <a:p>
            <a:r>
              <a:rPr lang="en-US" dirty="0" err="1" smtClean="0"/>
              <a:t>alignItems</a:t>
            </a:r>
            <a:r>
              <a:rPr lang="en-US" dirty="0" smtClean="0"/>
              <a:t>: 'center' — </a:t>
            </a:r>
            <a:r>
              <a:rPr lang="ru-RU" dirty="0" smtClean="0"/>
              <a:t>центрует по горизонтали.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43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Компонент &lt;</a:t>
            </a:r>
            <a:r>
              <a:rPr lang="ru-RU" dirty="0" err="1" smtClean="0"/>
              <a:t>Text</a:t>
            </a:r>
            <a:r>
              <a:rPr lang="ru-RU" dirty="0" smtClean="0"/>
              <a:t>&gt; отвечает за отображение текстовой информации.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984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flex: 1 — View </a:t>
            </a:r>
            <a:r>
              <a:rPr lang="ru-RU" dirty="0" smtClean="0"/>
              <a:t>занимает весь экран</a:t>
            </a:r>
          </a:p>
          <a:p>
            <a:r>
              <a:rPr lang="ru-RU" dirty="0" smtClean="0"/>
              <a:t>.</a:t>
            </a:r>
            <a:r>
              <a:rPr lang="en-US" dirty="0" err="1" smtClean="0"/>
              <a:t>justifyContent</a:t>
            </a:r>
            <a:r>
              <a:rPr lang="en-US" dirty="0" smtClean="0"/>
              <a:t>: 'center' — </a:t>
            </a:r>
            <a:r>
              <a:rPr lang="ru-RU" dirty="0" smtClean="0"/>
              <a:t>центрует по вертикали.</a:t>
            </a:r>
          </a:p>
          <a:p>
            <a:r>
              <a:rPr lang="en-US" dirty="0" err="1" smtClean="0"/>
              <a:t>alignItems</a:t>
            </a:r>
            <a:r>
              <a:rPr lang="en-US" dirty="0" smtClean="0"/>
              <a:t>: 'center' — </a:t>
            </a:r>
            <a:r>
              <a:rPr lang="ru-RU" dirty="0" smtClean="0"/>
              <a:t>центрует по горизонтали.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595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title</a:t>
            </a:r>
            <a:r>
              <a:rPr lang="ru-RU" dirty="0" smtClean="0"/>
              <a:t> — текст </a:t>
            </a:r>
            <a:r>
              <a:rPr lang="ru-RU" dirty="0" err="1" smtClean="0"/>
              <a:t>кнопки.onPress</a:t>
            </a:r>
            <a:r>
              <a:rPr lang="ru-RU" dirty="0" smtClean="0"/>
              <a:t> — функция, которая выполняется при нажатии.</a:t>
            </a:r>
            <a:endParaRPr lang="en-US" dirty="0" smtClean="0"/>
          </a:p>
          <a:p>
            <a:r>
              <a:rPr lang="ru-RU" dirty="0" smtClean="0"/>
              <a:t>Нельзя менять размер, шрифт, стиль.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кастомизации</a:t>
            </a:r>
            <a:r>
              <a:rPr lang="ru-RU" dirty="0" smtClean="0"/>
              <a:t> лучше использовать </a:t>
            </a:r>
            <a:r>
              <a:rPr lang="ru-RU" dirty="0" err="1" smtClean="0"/>
              <a:t>TouchableOpacity</a:t>
            </a:r>
            <a:r>
              <a:rPr lang="ru-RU" dirty="0" smtClean="0"/>
              <a:t> или </a:t>
            </a:r>
            <a:r>
              <a:rPr lang="ru-RU" dirty="0" err="1" smtClean="0"/>
              <a:t>Pressable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872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Компонент &lt;</a:t>
            </a:r>
            <a:r>
              <a:rPr lang="ru-RU" dirty="0" err="1" smtClean="0"/>
              <a:t>Text</a:t>
            </a:r>
            <a:r>
              <a:rPr lang="ru-RU" dirty="0" smtClean="0"/>
              <a:t>&gt; отвечает за отображение текстовой информации.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852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Компонент &lt;</a:t>
            </a:r>
            <a:r>
              <a:rPr lang="ru-RU" dirty="0" err="1" smtClean="0"/>
              <a:t>Text</a:t>
            </a:r>
            <a:r>
              <a:rPr lang="ru-RU" dirty="0" smtClean="0"/>
              <a:t>&gt; отвечает за отображение текстовой информации.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787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496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abr.com/ru/articles/771930/" TargetMode="External"/><Relationship Id="rId2" Type="http://schemas.openxmlformats.org/officeDocument/2006/relationships/hyperlink" Target="https://habr.com/ru/articles/350746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abr.com/ru/articles/324688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Мобильные  технологии: </a:t>
            </a:r>
            <a:r>
              <a:rPr lang="ru-RU" sz="6000" dirty="0" smtClean="0"/>
              <a:t>лекция 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294"/>
            <a:ext cx="10058400" cy="1450757"/>
          </a:xfrm>
        </p:spPr>
        <p:txBody>
          <a:bodyPr/>
          <a:lstStyle/>
          <a:p>
            <a:r>
              <a:rPr lang="ru-RU" b="1" dirty="0"/>
              <a:t>Декларативный </a:t>
            </a:r>
            <a:r>
              <a:rPr lang="en-US" b="1" dirty="0"/>
              <a:t>UI</a:t>
            </a:r>
            <a:r>
              <a:rPr lang="en-US" dirty="0"/>
              <a:t> (React Native):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737051"/>
            <a:ext cx="10058400" cy="126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 smtClean="0"/>
              <a:t>Разработчик </a:t>
            </a:r>
            <a:r>
              <a:rPr lang="ru-RU" sz="2400" dirty="0"/>
              <a:t>описывает что должно быть показано в UI в зависимости от состояния.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 err="1"/>
              <a:t>React</a:t>
            </a:r>
            <a:r>
              <a:rPr lang="ru-RU" sz="2400" dirty="0"/>
              <a:t> сам обновляет интерфейс, если изменяются данные.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97280" y="3565254"/>
            <a:ext cx="8730301" cy="173893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9388" fontAlgn="base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ru-RU" sz="2000" b="1" dirty="0" smtClean="0"/>
              <a:t>Преимущества декларативного подхода в </a:t>
            </a:r>
            <a:r>
              <a:rPr lang="ru-RU" sz="2000" b="1" dirty="0" err="1" smtClean="0"/>
              <a:t>React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Native</a:t>
            </a:r>
            <a:endParaRPr lang="ru-RU" sz="2000" b="1" dirty="0" smtClean="0"/>
          </a:p>
          <a:p>
            <a:pPr marL="522288" indent="-342900" fontAlgn="base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Легче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управлять состоянием UI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522288" indent="-342900" fontAlgn="base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Компоненты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обновляются автоматически при изменении данных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522288" indent="-342900" fontAlgn="base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Код 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чище и понятнее.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36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841055"/>
            <a:ext cx="10058400" cy="2195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View</a:t>
            </a:r>
            <a:r>
              <a:rPr lang="ru-RU" dirty="0"/>
              <a:t> — контейнер для других компонентов, аналог </a:t>
            </a:r>
            <a:r>
              <a:rPr lang="ru-RU" dirty="0" err="1"/>
              <a:t>div</a:t>
            </a:r>
            <a:r>
              <a:rPr lang="ru-RU" dirty="0"/>
              <a:t> в вебе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Text</a:t>
            </a:r>
            <a:r>
              <a:rPr lang="ru-RU" dirty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встроенная кнопка, обработка нажатий через </a:t>
            </a:r>
            <a:r>
              <a:rPr lang="ru-RU" dirty="0" err="1"/>
              <a:t>onPress</a:t>
            </a:r>
            <a:endParaRPr lang="ru-RU" dirty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Alert</a:t>
            </a:r>
            <a:r>
              <a:rPr lang="ru-RU" dirty="0"/>
              <a:t> — всплывающие уведомления и подтверждения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Image</a:t>
            </a:r>
            <a:r>
              <a:rPr lang="ru-RU" dirty="0"/>
              <a:t> — отображение изображений (локальных и с URL) </a:t>
            </a:r>
          </a:p>
        </p:txBody>
      </p:sp>
    </p:spTree>
    <p:extLst>
      <p:ext uri="{BB962C8B-B14F-4D97-AF65-F5344CB8AC3E}">
        <p14:creationId xmlns:p14="http://schemas.microsoft.com/office/powerpoint/2010/main" val="419094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839019"/>
            <a:ext cx="10058400" cy="3500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/>
              <a:t>View</a:t>
            </a:r>
            <a:r>
              <a:rPr lang="ru-RU" dirty="0"/>
              <a:t> — </a:t>
            </a:r>
            <a:r>
              <a:rPr lang="ru-RU" b="1" dirty="0"/>
              <a:t>контейнер для других компонентов, аналог </a:t>
            </a:r>
            <a:r>
              <a:rPr lang="ru-RU" b="1" dirty="0" err="1"/>
              <a:t>div</a:t>
            </a:r>
            <a:r>
              <a:rPr lang="ru-RU" b="1" dirty="0"/>
              <a:t> в </a:t>
            </a:r>
            <a:r>
              <a:rPr lang="ru-RU" b="1" dirty="0" smtClean="0"/>
              <a:t>вебе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Работает как </a:t>
            </a:r>
            <a:r>
              <a:rPr lang="ru-RU" b="1" dirty="0" err="1">
                <a:solidFill>
                  <a:schemeClr val="tx1"/>
                </a:solidFill>
              </a:rPr>
              <a:t>div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smtClean="0">
                <a:solidFill>
                  <a:schemeClr val="tx1"/>
                </a:solidFill>
              </a:rPr>
              <a:t>HTML.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Поддерживает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стилизацию через </a:t>
            </a:r>
            <a:r>
              <a:rPr lang="ru-RU" dirty="0" err="1">
                <a:solidFill>
                  <a:schemeClr val="tx1"/>
                </a:solidFill>
                <a:latin typeface="Arial Unicode MS" panose="020B0604020202020204" pitchFamily="34" charset="-128"/>
              </a:rPr>
              <a:t>StyleSheet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Можно управлять размерами, отступами,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выравниванием.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Может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содержать другие компоненты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внутри</a:t>
            </a:r>
            <a:endParaRPr lang="ru-RU" b="1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встроенная кнопка, обработка нажатий через </a:t>
            </a:r>
            <a:r>
              <a:rPr lang="ru-RU" dirty="0" err="1"/>
              <a:t>onPress</a:t>
            </a:r>
            <a:endParaRPr lang="ru-RU" dirty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Alert</a:t>
            </a:r>
            <a:r>
              <a:rPr lang="ru-RU" dirty="0"/>
              <a:t> — всплывающие уведомления и подтверждения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Image</a:t>
            </a:r>
            <a:r>
              <a:rPr lang="ru-RU" dirty="0"/>
              <a:t> — отображение изображений (локальных и с URL) </a:t>
            </a:r>
          </a:p>
        </p:txBody>
      </p:sp>
    </p:spTree>
    <p:extLst>
      <p:ext uri="{BB962C8B-B14F-4D97-AF65-F5344CB8AC3E}">
        <p14:creationId xmlns:p14="http://schemas.microsoft.com/office/powerpoint/2010/main" val="186253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839019"/>
            <a:ext cx="10058400" cy="3500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/>
              <a:t>View</a:t>
            </a:r>
            <a:r>
              <a:rPr lang="ru-RU" dirty="0"/>
              <a:t> — </a:t>
            </a:r>
            <a:r>
              <a:rPr lang="ru-RU" b="1" dirty="0"/>
              <a:t>контейнер для других компонентов, аналог </a:t>
            </a:r>
            <a:r>
              <a:rPr lang="ru-RU" b="1" dirty="0" err="1"/>
              <a:t>div</a:t>
            </a:r>
            <a:r>
              <a:rPr lang="ru-RU" b="1" dirty="0"/>
              <a:t> в </a:t>
            </a:r>
            <a:r>
              <a:rPr lang="ru-RU" b="1" dirty="0" smtClean="0"/>
              <a:t>вебе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Работает как </a:t>
            </a:r>
            <a:r>
              <a:rPr lang="ru-RU" b="1" dirty="0" err="1">
                <a:solidFill>
                  <a:schemeClr val="tx1"/>
                </a:solidFill>
              </a:rPr>
              <a:t>div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smtClean="0">
                <a:solidFill>
                  <a:schemeClr val="tx1"/>
                </a:solidFill>
              </a:rPr>
              <a:t>HTML.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Поддерживает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стилизацию через </a:t>
            </a:r>
            <a:r>
              <a:rPr lang="ru-RU" dirty="0" err="1">
                <a:solidFill>
                  <a:schemeClr val="tx1"/>
                </a:solidFill>
                <a:latin typeface="Arial Unicode MS" panose="020B0604020202020204" pitchFamily="34" charset="-128"/>
              </a:rPr>
              <a:t>StyleSheet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Можно управлять размерами, отступами,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выравниванием.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Может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содержать другие компоненты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внутри</a:t>
            </a:r>
            <a:endParaRPr lang="ru-RU" b="1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встроенная кнопка, обработка нажатий через </a:t>
            </a:r>
            <a:r>
              <a:rPr lang="ru-RU" dirty="0" err="1"/>
              <a:t>onPress</a:t>
            </a:r>
            <a:endParaRPr lang="ru-RU" dirty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Alert</a:t>
            </a:r>
            <a:r>
              <a:rPr lang="ru-RU" dirty="0"/>
              <a:t> — всплывающие уведомления и подтверждения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Image</a:t>
            </a:r>
            <a:r>
              <a:rPr lang="ru-RU" dirty="0"/>
              <a:t> — отображение изображений (локальных и с URL)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84259" y="1709872"/>
            <a:ext cx="8730301" cy="507831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import { View, Text,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StyleSheet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} from 'react-native';</a:t>
            </a:r>
          </a:p>
          <a:p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>
                <a:solidFill>
                  <a:srgbClr val="CC00CC"/>
                </a:solidFill>
              </a:rPr>
              <a:t>export default function </a:t>
            </a:r>
            <a:r>
              <a:rPr lang="en-US" dirty="0">
                <a:solidFill>
                  <a:srgbClr val="0070C0"/>
                </a:solidFill>
              </a:rPr>
              <a:t>App</a:t>
            </a:r>
            <a:r>
              <a:rPr lang="en-US" dirty="0" smtClean="0">
                <a:solidFill>
                  <a:schemeClr val="tx1"/>
                </a:solidFill>
              </a:rPr>
              <a:t>() 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</a:rPr>
              <a:t>return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&lt;</a:t>
            </a:r>
            <a:r>
              <a:rPr lang="en-US" dirty="0">
                <a:solidFill>
                  <a:schemeClr val="accent1"/>
                </a:solidFill>
              </a:rPr>
              <a:t>View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accent3"/>
                </a:solidFill>
              </a:rPr>
              <a:t>style</a:t>
            </a:r>
            <a:r>
              <a:rPr lang="en-US" dirty="0" smtClean="0">
                <a:solidFill>
                  <a:schemeClr val="tx1"/>
                </a:solidFill>
              </a:rPr>
              <a:t>={</a:t>
            </a:r>
            <a:r>
              <a:rPr lang="en-US" dirty="0" err="1">
                <a:solidFill>
                  <a:srgbClr val="92D050"/>
                </a:solidFill>
              </a:rPr>
              <a:t>styles.container</a:t>
            </a:r>
            <a:r>
              <a:rPr lang="en-US" dirty="0" smtClean="0">
                <a:solidFill>
                  <a:schemeClr val="tx1"/>
                </a:solidFill>
              </a:rPr>
              <a:t>}&gt;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&lt;</a:t>
            </a:r>
            <a:r>
              <a:rPr lang="en-US" dirty="0">
                <a:solidFill>
                  <a:schemeClr val="accent1"/>
                </a:solidFill>
              </a:rPr>
              <a:t>Text&gt;</a:t>
            </a:r>
            <a:r>
              <a:rPr lang="ru-RU" dirty="0" smtClean="0">
                <a:solidFill>
                  <a:schemeClr val="tx1"/>
                </a:solidFill>
              </a:rPr>
              <a:t>Это текст внутри </a:t>
            </a:r>
            <a:r>
              <a:rPr lang="en-US" dirty="0" smtClean="0">
                <a:solidFill>
                  <a:schemeClr val="tx1"/>
                </a:solidFill>
              </a:rPr>
              <a:t>View&lt;/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&lt;/</a:t>
            </a:r>
            <a:r>
              <a:rPr lang="en-US" dirty="0">
                <a:solidFill>
                  <a:schemeClr val="accent1"/>
                </a:solidFill>
              </a:rPr>
              <a:t>View</a:t>
            </a:r>
            <a:r>
              <a:rPr lang="en-US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);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rgbClr val="CC00CC"/>
                </a:solidFill>
              </a:rPr>
              <a:t>const</a:t>
            </a:r>
            <a:r>
              <a:rPr lang="en-US" dirty="0" smtClean="0">
                <a:solidFill>
                  <a:schemeClr val="tx1"/>
                </a:solidFill>
              </a:rPr>
              <a:t> styles = </a:t>
            </a:r>
            <a:r>
              <a:rPr lang="en-US" dirty="0" err="1">
                <a:solidFill>
                  <a:srgbClr val="0070C0"/>
                </a:solidFill>
              </a:rPr>
              <a:t>StyleSheet.create</a:t>
            </a:r>
            <a:r>
              <a:rPr lang="en-US" dirty="0" smtClean="0">
                <a:solidFill>
                  <a:schemeClr val="tx1"/>
                </a:solidFill>
              </a:rPr>
              <a:t>({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accent3"/>
                </a:solidFill>
              </a:rPr>
              <a:t>container</a:t>
            </a:r>
            <a:r>
              <a:rPr lang="en-US" dirty="0" smtClean="0">
                <a:solidFill>
                  <a:schemeClr val="tx1"/>
                </a:solidFill>
              </a:rPr>
              <a:t>: {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>
                <a:solidFill>
                  <a:schemeClr val="accent3"/>
                </a:solidFill>
              </a:rPr>
              <a:t>flex</a:t>
            </a:r>
            <a:r>
              <a:rPr lang="en-US" dirty="0" smtClean="0">
                <a:solidFill>
                  <a:schemeClr val="tx1"/>
                </a:solidFill>
              </a:rPr>
              <a:t>: 1,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accent3"/>
                </a:solidFill>
              </a:rPr>
              <a:t>justifyContent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rgbClr val="92D050"/>
                </a:solidFill>
              </a:rPr>
              <a:t>'center'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accent3"/>
                </a:solidFill>
              </a:rPr>
              <a:t>alignItems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rgbClr val="92D050"/>
                </a:solidFill>
              </a:rPr>
              <a:t>'center'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accent3"/>
                </a:solidFill>
              </a:rPr>
              <a:t>backgroundColor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rgbClr val="92D050"/>
                </a:solidFill>
              </a:rPr>
              <a:t>'#f0f0f0'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}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});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2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002139"/>
            <a:ext cx="10058400" cy="3174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View</a:t>
            </a:r>
            <a:r>
              <a:rPr lang="ru-RU" dirty="0"/>
              <a:t> — контейнер для других компонентов, аналог </a:t>
            </a:r>
            <a:r>
              <a:rPr lang="ru-RU" dirty="0" err="1"/>
              <a:t>div</a:t>
            </a:r>
            <a:r>
              <a:rPr lang="ru-RU" dirty="0"/>
              <a:t> в </a:t>
            </a:r>
            <a:r>
              <a:rPr lang="ru-RU" dirty="0" smtClean="0"/>
              <a:t>вебе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 smtClean="0"/>
              <a:t>Text</a:t>
            </a:r>
            <a:r>
              <a:rPr lang="ru-RU" b="1" dirty="0" smtClean="0"/>
              <a:t> — отображение текста с возможностью стилизации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Можно стилизовать (цвет, размер, шрифты).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Поддерживает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вложенные &lt;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Text&gt;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внутри.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Поддерживает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обработку событий (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</a:rPr>
              <a:t>onPress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).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встроенная кнопка, обработка нажатий через </a:t>
            </a:r>
            <a:r>
              <a:rPr lang="ru-RU" dirty="0" err="1"/>
              <a:t>onPress</a:t>
            </a:r>
            <a:endParaRPr lang="ru-RU" dirty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Alert</a:t>
            </a:r>
            <a:r>
              <a:rPr lang="ru-RU" dirty="0"/>
              <a:t> — всплывающие уведомления и подтверждения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Image</a:t>
            </a:r>
            <a:r>
              <a:rPr lang="ru-RU" dirty="0"/>
              <a:t> — отображение изображений (локальных и с URL) </a:t>
            </a:r>
          </a:p>
        </p:txBody>
      </p:sp>
    </p:spTree>
    <p:extLst>
      <p:ext uri="{BB962C8B-B14F-4D97-AF65-F5344CB8AC3E}">
        <p14:creationId xmlns:p14="http://schemas.microsoft.com/office/powerpoint/2010/main" val="383640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-163700"/>
            <a:ext cx="10058400" cy="1450757"/>
          </a:xfrm>
        </p:spPr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839019"/>
            <a:ext cx="10058400" cy="3500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/>
              <a:t>View</a:t>
            </a:r>
            <a:r>
              <a:rPr lang="ru-RU" dirty="0"/>
              <a:t> — </a:t>
            </a:r>
            <a:r>
              <a:rPr lang="ru-RU" b="1" dirty="0"/>
              <a:t>контейнер для других компонентов, аналог </a:t>
            </a:r>
            <a:r>
              <a:rPr lang="ru-RU" b="1" dirty="0" err="1"/>
              <a:t>div</a:t>
            </a:r>
            <a:r>
              <a:rPr lang="ru-RU" b="1" dirty="0"/>
              <a:t> в </a:t>
            </a:r>
            <a:r>
              <a:rPr lang="ru-RU" b="1" dirty="0" smtClean="0"/>
              <a:t>вебе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Работает как </a:t>
            </a:r>
            <a:r>
              <a:rPr lang="ru-RU" b="1" dirty="0" err="1">
                <a:solidFill>
                  <a:schemeClr val="tx1"/>
                </a:solidFill>
              </a:rPr>
              <a:t>div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smtClean="0">
                <a:solidFill>
                  <a:schemeClr val="tx1"/>
                </a:solidFill>
              </a:rPr>
              <a:t>HTML.</a:t>
            </a:r>
            <a:endParaRPr lang="ru-RU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Поддерживает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стилизацию через </a:t>
            </a:r>
            <a:r>
              <a:rPr lang="ru-RU" dirty="0" err="1">
                <a:solidFill>
                  <a:schemeClr val="tx1"/>
                </a:solidFill>
                <a:latin typeface="Arial Unicode MS" panose="020B0604020202020204" pitchFamily="34" charset="-128"/>
              </a:rPr>
              <a:t>StyleSheet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Можно управлять размерами, отступами,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выравниванием.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Может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содержать другие компоненты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внутри</a:t>
            </a:r>
            <a:endParaRPr lang="ru-RU" b="1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встроенная кнопка, обработка нажатий через </a:t>
            </a:r>
            <a:r>
              <a:rPr lang="ru-RU" dirty="0" err="1"/>
              <a:t>onPress</a:t>
            </a:r>
            <a:endParaRPr lang="ru-RU" dirty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Alert</a:t>
            </a:r>
            <a:r>
              <a:rPr lang="ru-RU" dirty="0"/>
              <a:t> — всплывающие уведомления и подтверждения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Image</a:t>
            </a:r>
            <a:r>
              <a:rPr lang="ru-RU" dirty="0"/>
              <a:t> — отображение изображений (локальных и с URL)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61956" y="1225689"/>
            <a:ext cx="8730301" cy="563231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CC00CC"/>
                </a:solidFill>
              </a:rPr>
              <a:t>import</a:t>
            </a:r>
            <a:r>
              <a:rPr lang="en-US" dirty="0" smtClean="0"/>
              <a:t> { </a:t>
            </a:r>
            <a:r>
              <a:rPr lang="en-US" dirty="0">
                <a:solidFill>
                  <a:srgbClr val="0070C0"/>
                </a:solidFill>
              </a:rPr>
              <a:t>View</a:t>
            </a:r>
            <a:r>
              <a:rPr lang="en-US" dirty="0" smtClean="0"/>
              <a:t>, </a:t>
            </a:r>
            <a:r>
              <a:rPr lang="en-US" dirty="0">
                <a:solidFill>
                  <a:srgbClr val="0070C0"/>
                </a:solidFill>
              </a:rPr>
              <a:t>Text</a:t>
            </a:r>
            <a:r>
              <a:rPr lang="en-US" dirty="0" smtClean="0"/>
              <a:t>, </a:t>
            </a:r>
            <a:r>
              <a:rPr lang="en-US" dirty="0" err="1">
                <a:solidFill>
                  <a:srgbClr val="0070C0"/>
                </a:solidFill>
              </a:rPr>
              <a:t>StyleSheet</a:t>
            </a:r>
            <a:r>
              <a:rPr lang="en-US" dirty="0" smtClean="0"/>
              <a:t> } </a:t>
            </a:r>
            <a:r>
              <a:rPr lang="en-US" dirty="0">
                <a:solidFill>
                  <a:srgbClr val="CC00CC"/>
                </a:solidFill>
              </a:rPr>
              <a:t>from</a:t>
            </a:r>
            <a:r>
              <a:rPr lang="en-US" dirty="0" smtClean="0"/>
              <a:t> </a:t>
            </a:r>
            <a:r>
              <a:rPr lang="en-US" dirty="0">
                <a:solidFill>
                  <a:srgbClr val="92D050"/>
                </a:solidFill>
              </a:rPr>
              <a:t>'react-native'</a:t>
            </a:r>
            <a:r>
              <a:rPr lang="en-US" dirty="0" smtClean="0"/>
              <a:t>; </a:t>
            </a:r>
            <a:endParaRPr lang="ru-RU" dirty="0" smtClean="0"/>
          </a:p>
          <a:p>
            <a:endParaRPr lang="ru-RU" sz="1200" dirty="0"/>
          </a:p>
          <a:p>
            <a:r>
              <a:rPr lang="en-US" dirty="0">
                <a:solidFill>
                  <a:srgbClr val="CC00CC"/>
                </a:solidFill>
              </a:rPr>
              <a:t>export default function</a:t>
            </a:r>
            <a:r>
              <a:rPr lang="en-US" dirty="0" smtClean="0"/>
              <a:t> </a:t>
            </a:r>
            <a:r>
              <a:rPr lang="en-US" dirty="0">
                <a:solidFill>
                  <a:srgbClr val="0070C0"/>
                </a:solidFill>
              </a:rPr>
              <a:t>App</a:t>
            </a:r>
            <a:r>
              <a:rPr lang="en-US" dirty="0" smtClean="0"/>
              <a:t>() {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en-US" dirty="0">
                <a:solidFill>
                  <a:srgbClr val="CC00CC"/>
                </a:solidFill>
              </a:rPr>
              <a:t>return</a:t>
            </a:r>
            <a:r>
              <a:rPr lang="en-US" dirty="0" smtClean="0"/>
              <a:t> (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>
                <a:solidFill>
                  <a:schemeClr val="accent1"/>
                </a:solidFill>
              </a:rPr>
              <a:t>View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style</a:t>
            </a:r>
            <a:r>
              <a:rPr lang="en-US" dirty="0" smtClean="0"/>
              <a:t>={</a:t>
            </a:r>
            <a:r>
              <a:rPr lang="en-US" dirty="0" err="1">
                <a:solidFill>
                  <a:srgbClr val="92D050"/>
                </a:solidFill>
              </a:rPr>
              <a:t>styles.container</a:t>
            </a:r>
            <a:r>
              <a:rPr lang="en-US" dirty="0" smtClean="0"/>
              <a:t>}&gt;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style</a:t>
            </a:r>
            <a:r>
              <a:rPr lang="en-US" dirty="0" smtClean="0"/>
              <a:t>={</a:t>
            </a:r>
            <a:r>
              <a:rPr lang="en-US" dirty="0" err="1">
                <a:solidFill>
                  <a:srgbClr val="92D050"/>
                </a:solidFill>
              </a:rPr>
              <a:t>styles.title</a:t>
            </a:r>
            <a:r>
              <a:rPr lang="en-US" dirty="0" smtClean="0"/>
              <a:t>}&gt;</a:t>
            </a:r>
            <a:r>
              <a:rPr lang="ru-RU" dirty="0" smtClean="0"/>
              <a:t>Заголовок&lt;/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/>
              <a:t>&gt;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style</a:t>
            </a:r>
            <a:r>
              <a:rPr lang="en-US" dirty="0" smtClean="0"/>
              <a:t>={</a:t>
            </a:r>
            <a:r>
              <a:rPr lang="en-US" dirty="0" err="1" smtClean="0">
                <a:solidFill>
                  <a:srgbClr val="92D050"/>
                </a:solidFill>
              </a:rPr>
              <a:t>styles.paragraph</a:t>
            </a:r>
            <a:r>
              <a:rPr lang="en-US" dirty="0" smtClean="0"/>
              <a:t>}&gt;</a:t>
            </a:r>
            <a:r>
              <a:rPr lang="ru-RU" dirty="0" smtClean="0"/>
              <a:t>Это обычный текст.&lt;/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/>
              <a:t>&gt;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style</a:t>
            </a:r>
            <a:r>
              <a:rPr lang="en-US" dirty="0" smtClean="0"/>
              <a:t>={</a:t>
            </a:r>
            <a:r>
              <a:rPr lang="en-US" dirty="0" err="1">
                <a:solidFill>
                  <a:srgbClr val="92D050"/>
                </a:solidFill>
              </a:rPr>
              <a:t>styles.link</a:t>
            </a:r>
            <a:r>
              <a:rPr lang="en-US" dirty="0" smtClean="0"/>
              <a:t>} </a:t>
            </a:r>
            <a:r>
              <a:rPr lang="en-US" dirty="0" err="1">
                <a:solidFill>
                  <a:schemeClr val="accent3"/>
                </a:solidFill>
              </a:rPr>
              <a:t>onPress</a:t>
            </a:r>
            <a:r>
              <a:rPr lang="en-US" dirty="0" smtClean="0"/>
              <a:t>=</a:t>
            </a:r>
            <a:r>
              <a:rPr lang="en-US" dirty="0">
                <a:solidFill>
                  <a:srgbClr val="92D050"/>
                </a:solidFill>
              </a:rPr>
              <a:t>{()</a:t>
            </a:r>
            <a:r>
              <a:rPr lang="en-US" dirty="0" smtClean="0"/>
              <a:t> =&gt; alert(</a:t>
            </a:r>
            <a:r>
              <a:rPr lang="en-US" dirty="0">
                <a:solidFill>
                  <a:srgbClr val="92D050"/>
                </a:solidFill>
              </a:rPr>
              <a:t>'</a:t>
            </a:r>
            <a:r>
              <a:rPr lang="ru-RU" dirty="0">
                <a:solidFill>
                  <a:srgbClr val="92D050"/>
                </a:solidFill>
              </a:rPr>
              <a:t>Ссылка нажата!'</a:t>
            </a:r>
            <a:r>
              <a:rPr lang="ru-RU" dirty="0" smtClean="0"/>
              <a:t>)}&gt; </a:t>
            </a:r>
          </a:p>
          <a:p>
            <a:r>
              <a:rPr lang="ru-RU" dirty="0"/>
              <a:t>	</a:t>
            </a:r>
            <a:r>
              <a:rPr lang="ru-RU" dirty="0">
                <a:solidFill>
                  <a:srgbClr val="92D050"/>
                </a:solidFill>
              </a:rPr>
              <a:t>Нажми меня</a:t>
            </a:r>
            <a:r>
              <a:rPr lang="ru-RU" dirty="0" smtClean="0"/>
              <a:t> </a:t>
            </a:r>
          </a:p>
          <a:p>
            <a:r>
              <a:rPr lang="ru-RU" dirty="0"/>
              <a:t>	</a:t>
            </a:r>
            <a:r>
              <a:rPr lang="ru-RU" dirty="0" smtClean="0"/>
              <a:t>&lt;/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/>
              <a:t>&gt;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 smtClean="0"/>
              <a:t>&lt;/</a:t>
            </a:r>
            <a:r>
              <a:rPr lang="en-US" dirty="0">
                <a:solidFill>
                  <a:schemeClr val="accent1"/>
                </a:solidFill>
              </a:rPr>
              <a:t>View</a:t>
            </a:r>
            <a:r>
              <a:rPr lang="en-US" dirty="0" smtClean="0"/>
              <a:t>&gt; 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en-US" dirty="0" smtClean="0"/>
              <a:t>); </a:t>
            </a:r>
            <a:endParaRPr lang="ru-RU" dirty="0" smtClean="0"/>
          </a:p>
          <a:p>
            <a:r>
              <a:rPr lang="en-US" dirty="0" smtClean="0"/>
              <a:t>} </a:t>
            </a:r>
            <a:endParaRPr lang="ru-RU" dirty="0" smtClean="0"/>
          </a:p>
          <a:p>
            <a:endParaRPr lang="ru-RU" sz="1200" dirty="0" smtClean="0"/>
          </a:p>
          <a:p>
            <a:r>
              <a:rPr lang="en-US" dirty="0" err="1">
                <a:solidFill>
                  <a:srgbClr val="CC00CC"/>
                </a:solidFill>
              </a:rPr>
              <a:t>const</a:t>
            </a:r>
            <a:r>
              <a:rPr lang="en-US" dirty="0" smtClean="0"/>
              <a:t> styles = </a:t>
            </a:r>
            <a:r>
              <a:rPr lang="en-US" dirty="0" err="1">
                <a:solidFill>
                  <a:srgbClr val="0070C0"/>
                </a:solidFill>
              </a:rPr>
              <a:t>StyleSheet.create</a:t>
            </a:r>
            <a:r>
              <a:rPr lang="en-US" dirty="0" smtClean="0"/>
              <a:t>({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>
                <a:solidFill>
                  <a:schemeClr val="accent3"/>
                </a:solidFill>
              </a:rPr>
              <a:t>container</a:t>
            </a:r>
            <a:r>
              <a:rPr lang="en-US" dirty="0" smtClean="0"/>
              <a:t>: { </a:t>
            </a:r>
            <a:r>
              <a:rPr lang="en-US" dirty="0">
                <a:solidFill>
                  <a:schemeClr val="accent3"/>
                </a:solidFill>
              </a:rPr>
              <a:t>padding</a:t>
            </a:r>
            <a:r>
              <a:rPr lang="en-US" dirty="0" smtClean="0"/>
              <a:t>: </a:t>
            </a:r>
            <a:r>
              <a:rPr lang="en-US" dirty="0">
                <a:solidFill>
                  <a:schemeClr val="accent3"/>
                </a:solidFill>
              </a:rPr>
              <a:t>20</a:t>
            </a:r>
            <a:r>
              <a:rPr lang="en-US" dirty="0" smtClean="0"/>
              <a:t> }, </a:t>
            </a:r>
            <a:endParaRPr lang="ru-RU" dirty="0" smtClean="0"/>
          </a:p>
          <a:p>
            <a:r>
              <a:rPr lang="ru-RU" dirty="0" smtClean="0"/>
              <a:t>	</a:t>
            </a:r>
            <a:r>
              <a:rPr lang="en-US" dirty="0">
                <a:solidFill>
                  <a:schemeClr val="accent3"/>
                </a:solidFill>
              </a:rPr>
              <a:t>title</a:t>
            </a:r>
            <a:r>
              <a:rPr lang="en-US" dirty="0" smtClean="0"/>
              <a:t>: { </a:t>
            </a:r>
            <a:r>
              <a:rPr lang="en-US" dirty="0" err="1">
                <a:solidFill>
                  <a:schemeClr val="accent3"/>
                </a:solidFill>
              </a:rPr>
              <a:t>fontSize</a:t>
            </a:r>
            <a:r>
              <a:rPr lang="en-US" dirty="0" smtClean="0"/>
              <a:t>: </a:t>
            </a:r>
            <a:r>
              <a:rPr lang="en-US" dirty="0">
                <a:solidFill>
                  <a:schemeClr val="accent3"/>
                </a:solidFill>
              </a:rPr>
              <a:t>24</a:t>
            </a:r>
            <a:r>
              <a:rPr lang="en-US" dirty="0" smtClean="0"/>
              <a:t>, </a:t>
            </a:r>
            <a:r>
              <a:rPr lang="en-US" dirty="0" err="1">
                <a:solidFill>
                  <a:schemeClr val="accent3"/>
                </a:solidFill>
              </a:rPr>
              <a:t>fontWeight</a:t>
            </a:r>
            <a:r>
              <a:rPr lang="en-US" dirty="0" smtClean="0"/>
              <a:t>: </a:t>
            </a:r>
            <a:r>
              <a:rPr lang="en-US" dirty="0">
                <a:solidFill>
                  <a:srgbClr val="92D050"/>
                </a:solidFill>
              </a:rPr>
              <a:t>'bold</a:t>
            </a:r>
            <a:r>
              <a:rPr lang="en-US" dirty="0" smtClean="0"/>
              <a:t>' },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>
                <a:solidFill>
                  <a:schemeClr val="accent3"/>
                </a:solidFill>
              </a:rPr>
              <a:t>paragraph</a:t>
            </a:r>
            <a:r>
              <a:rPr lang="en-US" dirty="0" smtClean="0"/>
              <a:t>: { </a:t>
            </a:r>
            <a:r>
              <a:rPr lang="en-US" dirty="0" err="1">
                <a:solidFill>
                  <a:schemeClr val="accent3"/>
                </a:solidFill>
              </a:rPr>
              <a:t>fontSize</a:t>
            </a:r>
            <a:r>
              <a:rPr lang="en-US" dirty="0" smtClean="0"/>
              <a:t>: </a:t>
            </a:r>
            <a:r>
              <a:rPr lang="en-US" dirty="0">
                <a:solidFill>
                  <a:schemeClr val="accent3"/>
                </a:solidFill>
              </a:rPr>
              <a:t>16</a:t>
            </a:r>
            <a:r>
              <a:rPr lang="en-US" dirty="0" smtClean="0"/>
              <a:t>, </a:t>
            </a:r>
            <a:r>
              <a:rPr lang="en-US" dirty="0">
                <a:solidFill>
                  <a:schemeClr val="accent3"/>
                </a:solidFill>
              </a:rPr>
              <a:t>color</a:t>
            </a:r>
            <a:r>
              <a:rPr lang="en-US" dirty="0" smtClean="0"/>
              <a:t>: '#</a:t>
            </a:r>
            <a:r>
              <a:rPr lang="en-US" dirty="0">
                <a:solidFill>
                  <a:srgbClr val="92D050"/>
                </a:solidFill>
              </a:rPr>
              <a:t>333</a:t>
            </a:r>
            <a:r>
              <a:rPr lang="en-US" dirty="0" smtClean="0"/>
              <a:t>' }, </a:t>
            </a:r>
            <a:endParaRPr lang="ru-RU" dirty="0" smtClean="0"/>
          </a:p>
          <a:p>
            <a:r>
              <a:rPr lang="ru-RU" dirty="0"/>
              <a:t>	</a:t>
            </a:r>
            <a:r>
              <a:rPr lang="en-US" dirty="0">
                <a:solidFill>
                  <a:schemeClr val="accent3"/>
                </a:solidFill>
              </a:rPr>
              <a:t>link</a:t>
            </a:r>
            <a:r>
              <a:rPr lang="en-US" dirty="0" smtClean="0"/>
              <a:t>: { </a:t>
            </a:r>
            <a:r>
              <a:rPr lang="en-US" dirty="0" err="1">
                <a:solidFill>
                  <a:schemeClr val="accent3"/>
                </a:solidFill>
              </a:rPr>
              <a:t>fontSize</a:t>
            </a:r>
            <a:r>
              <a:rPr lang="en-US" dirty="0" smtClean="0"/>
              <a:t>: </a:t>
            </a:r>
            <a:r>
              <a:rPr lang="en-US" dirty="0">
                <a:solidFill>
                  <a:schemeClr val="accent3"/>
                </a:solidFill>
              </a:rPr>
              <a:t>16</a:t>
            </a:r>
            <a:r>
              <a:rPr lang="en-US" dirty="0" smtClean="0"/>
              <a:t>, </a:t>
            </a:r>
            <a:r>
              <a:rPr lang="en-US" dirty="0">
                <a:solidFill>
                  <a:schemeClr val="accent3"/>
                </a:solidFill>
              </a:rPr>
              <a:t>color</a:t>
            </a:r>
            <a:r>
              <a:rPr lang="en-US" dirty="0" smtClean="0"/>
              <a:t>: </a:t>
            </a:r>
            <a:r>
              <a:rPr lang="en-US" dirty="0">
                <a:solidFill>
                  <a:srgbClr val="92D050"/>
                </a:solidFill>
              </a:rPr>
              <a:t>'blue</a:t>
            </a:r>
            <a:r>
              <a:rPr lang="en-US" dirty="0" smtClean="0"/>
              <a:t>', </a:t>
            </a:r>
            <a:r>
              <a:rPr lang="en-US" dirty="0" err="1">
                <a:solidFill>
                  <a:schemeClr val="accent3"/>
                </a:solidFill>
              </a:rPr>
              <a:t>textDecorationLine</a:t>
            </a:r>
            <a:r>
              <a:rPr lang="en-US" dirty="0" smtClean="0"/>
              <a:t>: </a:t>
            </a:r>
            <a:r>
              <a:rPr lang="en-US" dirty="0">
                <a:solidFill>
                  <a:srgbClr val="92D050"/>
                </a:solidFill>
              </a:rPr>
              <a:t>'underline</a:t>
            </a:r>
            <a:r>
              <a:rPr lang="en-US" dirty="0" smtClean="0"/>
              <a:t>' } </a:t>
            </a:r>
            <a:endParaRPr lang="ru-RU" dirty="0" smtClean="0"/>
          </a:p>
          <a:p>
            <a:r>
              <a:rPr lang="en-US" dirty="0" smtClean="0"/>
              <a:t>});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98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002139"/>
            <a:ext cx="10058400" cy="3174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View</a:t>
            </a:r>
            <a:r>
              <a:rPr lang="ru-RU" dirty="0"/>
              <a:t> — контейнер для других компонентов, аналог </a:t>
            </a:r>
            <a:r>
              <a:rPr lang="ru-RU" dirty="0" err="1"/>
              <a:t>div</a:t>
            </a:r>
            <a:r>
              <a:rPr lang="ru-RU" dirty="0"/>
              <a:t> в </a:t>
            </a:r>
            <a:r>
              <a:rPr lang="ru-RU" dirty="0" smtClean="0"/>
              <a:t>вебе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 smtClean="0"/>
              <a:t>Button</a:t>
            </a:r>
            <a:r>
              <a:rPr lang="ru-RU" b="1" dirty="0" smtClean="0"/>
              <a:t> </a:t>
            </a:r>
            <a:r>
              <a:rPr lang="ru-RU" b="1" dirty="0"/>
              <a:t>— встроенная кнопка, обработка нажатий через </a:t>
            </a:r>
            <a:r>
              <a:rPr lang="ru-RU" b="1" dirty="0" err="1" smtClean="0"/>
              <a:t>onPress</a:t>
            </a:r>
            <a:endParaRPr lang="ru-RU" b="1" dirty="0" smtClean="0"/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Прост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в использовании.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Автоматически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стилизуется в зависимости от платформы.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Имеет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только базовую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кастомизацию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 (цвет, текст).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Alert</a:t>
            </a:r>
            <a:r>
              <a:rPr lang="ru-RU" dirty="0" smtClean="0"/>
              <a:t> </a:t>
            </a:r>
            <a:r>
              <a:rPr lang="ru-RU" dirty="0"/>
              <a:t>— всплывающие уведомления и подтверждения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Image</a:t>
            </a:r>
            <a:r>
              <a:rPr lang="ru-RU" dirty="0"/>
              <a:t> — отображение изображений (локальных и с URL) </a:t>
            </a:r>
          </a:p>
        </p:txBody>
      </p:sp>
    </p:spTree>
    <p:extLst>
      <p:ext uri="{BB962C8B-B14F-4D97-AF65-F5344CB8AC3E}">
        <p14:creationId xmlns:p14="http://schemas.microsoft.com/office/powerpoint/2010/main" val="58143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002139"/>
            <a:ext cx="10058400" cy="3174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View</a:t>
            </a:r>
            <a:r>
              <a:rPr lang="ru-RU" dirty="0"/>
              <a:t> — контейнер для других компонентов, аналог </a:t>
            </a:r>
            <a:r>
              <a:rPr lang="ru-RU" dirty="0" err="1"/>
              <a:t>div</a:t>
            </a:r>
            <a:r>
              <a:rPr lang="ru-RU" dirty="0"/>
              <a:t> в </a:t>
            </a:r>
            <a:r>
              <a:rPr lang="ru-RU" dirty="0" smtClean="0"/>
              <a:t>вебе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 smtClean="0"/>
              <a:t>Button</a:t>
            </a:r>
            <a:r>
              <a:rPr lang="ru-RU" b="1" dirty="0" smtClean="0"/>
              <a:t> </a:t>
            </a:r>
            <a:r>
              <a:rPr lang="ru-RU" b="1" dirty="0"/>
              <a:t>— встроенная кнопка, обработка нажатий через </a:t>
            </a:r>
            <a:r>
              <a:rPr lang="ru-RU" b="1" dirty="0" err="1" smtClean="0"/>
              <a:t>onPress</a:t>
            </a:r>
            <a:endParaRPr lang="ru-RU" b="1" dirty="0" smtClean="0"/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Прост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в использовании.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Автоматически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стилизуется в зависимости от платформы.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Имеет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только базовую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кастомизацию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 (цвет, текст).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Alert</a:t>
            </a:r>
            <a:r>
              <a:rPr lang="ru-RU" dirty="0" smtClean="0"/>
              <a:t> </a:t>
            </a:r>
            <a:r>
              <a:rPr lang="ru-RU" dirty="0"/>
              <a:t>— всплывающие уведомления и подтверждения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Image</a:t>
            </a:r>
            <a:r>
              <a:rPr lang="ru-RU" dirty="0"/>
              <a:t> — отображение изображений (локальных и с URL)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97280" y="3924284"/>
            <a:ext cx="10725605" cy="258532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CC00CC"/>
                </a:solidFill>
              </a:rPr>
              <a:t>import</a:t>
            </a:r>
            <a:r>
              <a:rPr lang="en-US" dirty="0" smtClean="0"/>
              <a:t> { </a:t>
            </a:r>
            <a:r>
              <a:rPr lang="en-US" dirty="0">
                <a:solidFill>
                  <a:srgbClr val="0070C0"/>
                </a:solidFill>
              </a:rPr>
              <a:t>View</a:t>
            </a:r>
            <a:r>
              <a:rPr lang="en-US" dirty="0" smtClean="0"/>
              <a:t>, </a:t>
            </a:r>
            <a:r>
              <a:rPr lang="en-US" dirty="0">
                <a:solidFill>
                  <a:srgbClr val="0070C0"/>
                </a:solidFill>
              </a:rPr>
              <a:t>Button</a:t>
            </a:r>
            <a:r>
              <a:rPr lang="en-US" dirty="0" smtClean="0"/>
              <a:t>, </a:t>
            </a:r>
            <a:r>
              <a:rPr lang="en-US" dirty="0">
                <a:solidFill>
                  <a:srgbClr val="0070C0"/>
                </a:solidFill>
              </a:rPr>
              <a:t>Alert</a:t>
            </a:r>
            <a:r>
              <a:rPr lang="en-US" dirty="0" smtClean="0"/>
              <a:t> } </a:t>
            </a:r>
            <a:r>
              <a:rPr lang="en-US" dirty="0">
                <a:solidFill>
                  <a:srgbClr val="CC00CC"/>
                </a:solidFill>
              </a:rPr>
              <a:t>from</a:t>
            </a:r>
            <a:r>
              <a:rPr lang="en-US" dirty="0" smtClean="0"/>
              <a:t> </a:t>
            </a:r>
            <a:r>
              <a:rPr lang="en-US" dirty="0">
                <a:solidFill>
                  <a:srgbClr val="92D050"/>
                </a:solidFill>
              </a:rPr>
              <a:t>'react-native</a:t>
            </a:r>
            <a:r>
              <a:rPr lang="en-US" dirty="0" smtClean="0"/>
              <a:t>'; </a:t>
            </a:r>
          </a:p>
          <a:p>
            <a:endParaRPr lang="en-US" dirty="0"/>
          </a:p>
          <a:p>
            <a:r>
              <a:rPr lang="en-US" dirty="0">
                <a:solidFill>
                  <a:srgbClr val="CC00CC"/>
                </a:solidFill>
              </a:rPr>
              <a:t>export</a:t>
            </a:r>
            <a:r>
              <a:rPr lang="en-US" dirty="0" smtClean="0"/>
              <a:t> </a:t>
            </a:r>
            <a:r>
              <a:rPr lang="en-US" dirty="0">
                <a:solidFill>
                  <a:srgbClr val="CC00CC"/>
                </a:solidFill>
              </a:rPr>
              <a:t>default</a:t>
            </a:r>
            <a:r>
              <a:rPr lang="en-US" dirty="0" smtClean="0"/>
              <a:t> </a:t>
            </a:r>
            <a:r>
              <a:rPr lang="en-US" dirty="0">
                <a:solidFill>
                  <a:srgbClr val="CC00CC"/>
                </a:solidFill>
              </a:rPr>
              <a:t>function</a:t>
            </a:r>
            <a:r>
              <a:rPr lang="en-US" dirty="0" smtClean="0"/>
              <a:t> </a:t>
            </a:r>
            <a:r>
              <a:rPr lang="en-US" dirty="0">
                <a:solidFill>
                  <a:srgbClr val="0070C0"/>
                </a:solidFill>
              </a:rPr>
              <a:t>App</a:t>
            </a:r>
            <a:r>
              <a:rPr lang="en-US" dirty="0" smtClean="0"/>
              <a:t>() { 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rgbClr val="CC00CC"/>
                </a:solidFill>
              </a:rPr>
              <a:t>return </a:t>
            </a:r>
            <a:r>
              <a:rPr lang="en-US" dirty="0" smtClean="0"/>
              <a:t>( </a:t>
            </a:r>
          </a:p>
          <a:p>
            <a:r>
              <a:rPr lang="en-US" dirty="0"/>
              <a:t>	</a:t>
            </a:r>
            <a:r>
              <a:rPr lang="en-US" dirty="0" smtClean="0"/>
              <a:t>	&lt;</a:t>
            </a:r>
            <a:r>
              <a:rPr lang="en-US" dirty="0">
                <a:solidFill>
                  <a:schemeClr val="accent1"/>
                </a:solidFill>
              </a:rPr>
              <a:t>View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style</a:t>
            </a:r>
            <a:r>
              <a:rPr lang="en-US" dirty="0" smtClean="0"/>
              <a:t>=</a:t>
            </a:r>
            <a:r>
              <a:rPr lang="en-US" dirty="0">
                <a:solidFill>
                  <a:srgbClr val="92D050"/>
                </a:solidFill>
              </a:rPr>
              <a:t>{{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padding</a:t>
            </a:r>
            <a:r>
              <a:rPr lang="en-US" dirty="0" smtClean="0"/>
              <a:t>: </a:t>
            </a:r>
            <a:r>
              <a:rPr lang="en-US" dirty="0">
                <a:solidFill>
                  <a:schemeClr val="accent3"/>
                </a:solidFill>
              </a:rPr>
              <a:t>20</a:t>
            </a:r>
            <a:r>
              <a:rPr lang="en-US" dirty="0" smtClean="0"/>
              <a:t> }}&gt; </a:t>
            </a:r>
          </a:p>
          <a:p>
            <a:r>
              <a:rPr lang="en-US" dirty="0"/>
              <a:t> </a:t>
            </a:r>
            <a:r>
              <a:rPr lang="en-US" dirty="0" smtClean="0"/>
              <a:t>		  &lt;</a:t>
            </a:r>
            <a:r>
              <a:rPr lang="en-US" dirty="0">
                <a:solidFill>
                  <a:schemeClr val="accent1"/>
                </a:solidFill>
              </a:rPr>
              <a:t>Button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title</a:t>
            </a:r>
            <a:r>
              <a:rPr lang="en-US" dirty="0" smtClean="0"/>
              <a:t>="</a:t>
            </a:r>
            <a:r>
              <a:rPr lang="ru-RU" dirty="0">
                <a:solidFill>
                  <a:srgbClr val="92D050"/>
                </a:solidFill>
              </a:rPr>
              <a:t>Нажми</a:t>
            </a:r>
            <a:r>
              <a:rPr lang="ru-RU" dirty="0" smtClean="0"/>
              <a:t> </a:t>
            </a:r>
            <a:r>
              <a:rPr lang="ru-RU" dirty="0">
                <a:solidFill>
                  <a:srgbClr val="92D050"/>
                </a:solidFill>
              </a:rPr>
              <a:t>меня</a:t>
            </a:r>
            <a:r>
              <a:rPr lang="ru-RU" dirty="0" smtClean="0"/>
              <a:t>" </a:t>
            </a:r>
            <a:r>
              <a:rPr lang="en-US" dirty="0" err="1">
                <a:solidFill>
                  <a:schemeClr val="accent3"/>
                </a:solidFill>
              </a:rPr>
              <a:t>onPress</a:t>
            </a:r>
            <a:r>
              <a:rPr lang="en-US" dirty="0" smtClean="0"/>
              <a:t>=</a:t>
            </a:r>
            <a:r>
              <a:rPr lang="en-US" dirty="0">
                <a:solidFill>
                  <a:srgbClr val="92D050"/>
                </a:solidFill>
              </a:rPr>
              <a:t>{() </a:t>
            </a:r>
            <a:r>
              <a:rPr lang="en-US" dirty="0" smtClean="0"/>
              <a:t>=&gt; </a:t>
            </a:r>
            <a:r>
              <a:rPr lang="en-US" dirty="0" err="1" smtClean="0"/>
              <a:t>Alert.alert</a:t>
            </a:r>
            <a:r>
              <a:rPr lang="en-US" dirty="0" smtClean="0"/>
              <a:t>('</a:t>
            </a:r>
            <a:r>
              <a:rPr lang="ru-RU" dirty="0">
                <a:solidFill>
                  <a:srgbClr val="92D050"/>
                </a:solidFill>
              </a:rPr>
              <a:t>Привет!</a:t>
            </a:r>
            <a:r>
              <a:rPr lang="ru-RU" dirty="0" smtClean="0"/>
              <a:t>', </a:t>
            </a:r>
            <a:r>
              <a:rPr lang="ru-RU" dirty="0">
                <a:solidFill>
                  <a:schemeClr val="tx1"/>
                </a:solidFill>
              </a:rPr>
              <a:t>'</a:t>
            </a:r>
            <a:r>
              <a:rPr lang="ru-RU" dirty="0">
                <a:solidFill>
                  <a:srgbClr val="92D050"/>
                </a:solidFill>
              </a:rPr>
              <a:t>Вы нажали кнопку</a:t>
            </a:r>
            <a:r>
              <a:rPr lang="ru-RU" dirty="0" smtClean="0"/>
              <a:t>')} /&gt;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ru-RU" dirty="0" smtClean="0"/>
              <a:t>&lt;/</a:t>
            </a:r>
            <a:r>
              <a:rPr lang="en-US" dirty="0">
                <a:solidFill>
                  <a:schemeClr val="accent1"/>
                </a:solidFill>
              </a:rPr>
              <a:t>View</a:t>
            </a:r>
            <a:r>
              <a:rPr lang="en-US" dirty="0" smtClean="0"/>
              <a:t>&gt; </a:t>
            </a:r>
          </a:p>
          <a:p>
            <a:r>
              <a:rPr lang="en-US" dirty="0"/>
              <a:t>	</a:t>
            </a:r>
            <a:r>
              <a:rPr lang="en-US" dirty="0" smtClean="0"/>
              <a:t>); </a:t>
            </a:r>
          </a:p>
          <a:p>
            <a:r>
              <a:rPr lang="en-US" dirty="0" smtClean="0"/>
              <a:t>}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38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165260"/>
            <a:ext cx="10058400" cy="2847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View</a:t>
            </a:r>
            <a:r>
              <a:rPr lang="ru-RU" dirty="0"/>
              <a:t> — контейнер для других компонентов, аналог </a:t>
            </a:r>
            <a:r>
              <a:rPr lang="ru-RU" dirty="0" err="1"/>
              <a:t>div</a:t>
            </a:r>
            <a:r>
              <a:rPr lang="ru-RU" dirty="0"/>
              <a:t> в </a:t>
            </a:r>
            <a:r>
              <a:rPr lang="ru-RU" dirty="0" smtClean="0"/>
              <a:t>вебе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встроенная кнопка, обработка нажатий через </a:t>
            </a:r>
            <a:r>
              <a:rPr lang="ru-RU" dirty="0" err="1" smtClean="0"/>
              <a:t>onPress</a:t>
            </a:r>
            <a:endParaRPr lang="ru-RU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 smtClean="0"/>
              <a:t>Alert</a:t>
            </a:r>
            <a:r>
              <a:rPr lang="ru-RU" b="1" dirty="0" smtClean="0"/>
              <a:t> </a:t>
            </a:r>
            <a:r>
              <a:rPr lang="ru-RU" b="1" dirty="0"/>
              <a:t>— всплывающие уведомления и </a:t>
            </a:r>
            <a:r>
              <a:rPr lang="ru-RU" b="1" dirty="0" smtClean="0"/>
              <a:t>подтверждения</a:t>
            </a:r>
            <a:endParaRPr lang="en-US" b="1" dirty="0" smtClean="0"/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Работает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одинаково на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Android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 и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iOS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Позволяет задавать несколько кнопок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Image</a:t>
            </a:r>
            <a:r>
              <a:rPr lang="ru-RU" dirty="0" smtClean="0"/>
              <a:t> </a:t>
            </a:r>
            <a:r>
              <a:rPr lang="ru-RU" dirty="0"/>
              <a:t>— отображение изображений (локальных и с URL) </a:t>
            </a:r>
          </a:p>
        </p:txBody>
      </p:sp>
    </p:spTree>
    <p:extLst>
      <p:ext uri="{BB962C8B-B14F-4D97-AF65-F5344CB8AC3E}">
        <p14:creationId xmlns:p14="http://schemas.microsoft.com/office/powerpoint/2010/main" val="227789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165260"/>
            <a:ext cx="10058400" cy="2847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View</a:t>
            </a:r>
            <a:r>
              <a:rPr lang="ru-RU" dirty="0"/>
              <a:t> — контейнер для других компонентов, аналог </a:t>
            </a:r>
            <a:r>
              <a:rPr lang="ru-RU" dirty="0" err="1"/>
              <a:t>div</a:t>
            </a:r>
            <a:r>
              <a:rPr lang="ru-RU" dirty="0"/>
              <a:t> в </a:t>
            </a:r>
            <a:r>
              <a:rPr lang="ru-RU" dirty="0" smtClean="0"/>
              <a:t>вебе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встроенная кнопка, обработка нажатий через </a:t>
            </a:r>
            <a:r>
              <a:rPr lang="ru-RU" dirty="0" err="1" smtClean="0"/>
              <a:t>onPress</a:t>
            </a:r>
            <a:endParaRPr lang="ru-RU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 smtClean="0"/>
              <a:t>Alert</a:t>
            </a:r>
            <a:r>
              <a:rPr lang="ru-RU" b="1" dirty="0" smtClean="0"/>
              <a:t> </a:t>
            </a:r>
            <a:r>
              <a:rPr lang="ru-RU" b="1" dirty="0"/>
              <a:t>— всплывающие уведомления и </a:t>
            </a:r>
            <a:r>
              <a:rPr lang="ru-RU" b="1" dirty="0" smtClean="0"/>
              <a:t>подтверждения</a:t>
            </a:r>
            <a:endParaRPr lang="en-US" b="1" dirty="0" smtClean="0"/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Работает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одинаково на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Android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 и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iOS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Позволяет задавать несколько кнопок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Image</a:t>
            </a:r>
            <a:r>
              <a:rPr lang="ru-RU" dirty="0" smtClean="0"/>
              <a:t> </a:t>
            </a:r>
            <a:r>
              <a:rPr lang="ru-RU" dirty="0"/>
              <a:t>— отображение изображений (локальных и с URL)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97280" y="2675348"/>
            <a:ext cx="10725605" cy="369331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&lt;</a:t>
            </a:r>
            <a:r>
              <a:rPr lang="en-US" dirty="0">
                <a:solidFill>
                  <a:srgbClr val="0070C0"/>
                </a:solidFill>
              </a:rPr>
              <a:t>Button </a:t>
            </a:r>
          </a:p>
          <a:p>
            <a:r>
              <a:rPr lang="en-US" dirty="0" smtClean="0"/>
              <a:t>    title="</a:t>
            </a:r>
            <a:r>
              <a:rPr lang="ru-RU" dirty="0">
                <a:solidFill>
                  <a:srgbClr val="92D050"/>
                </a:solidFill>
              </a:rPr>
              <a:t>Выбрать</a:t>
            </a:r>
            <a:r>
              <a:rPr lang="ru-RU" dirty="0" smtClean="0"/>
              <a:t> </a:t>
            </a:r>
            <a:r>
              <a:rPr lang="ru-RU" dirty="0">
                <a:solidFill>
                  <a:srgbClr val="92D050"/>
                </a:solidFill>
              </a:rPr>
              <a:t>действие</a:t>
            </a:r>
            <a:r>
              <a:rPr lang="ru-RU" dirty="0" smtClean="0"/>
              <a:t>"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onPress</a:t>
            </a:r>
            <a:r>
              <a:rPr lang="en-US" dirty="0" smtClean="0"/>
              <a:t>={() =&gt; </a:t>
            </a:r>
          </a:p>
          <a:p>
            <a:r>
              <a:rPr lang="en-US" dirty="0" smtClean="0"/>
              <a:t>	</a:t>
            </a:r>
            <a:r>
              <a:rPr lang="en-US" dirty="0" err="1">
                <a:solidFill>
                  <a:srgbClr val="0070C0"/>
                </a:solidFill>
              </a:rPr>
              <a:t>Alert.alert</a:t>
            </a:r>
            <a:r>
              <a:rPr lang="en-US" dirty="0" smtClean="0"/>
              <a:t>( </a:t>
            </a:r>
          </a:p>
          <a:p>
            <a:r>
              <a:rPr lang="en-US" dirty="0"/>
              <a:t>	</a:t>
            </a:r>
            <a:r>
              <a:rPr lang="en-US" dirty="0" smtClean="0"/>
              <a:t>   '</a:t>
            </a:r>
            <a:r>
              <a:rPr lang="ru-RU" dirty="0">
                <a:solidFill>
                  <a:srgbClr val="92D050"/>
                </a:solidFill>
              </a:rPr>
              <a:t>Вы</a:t>
            </a:r>
            <a:r>
              <a:rPr lang="ru-RU" dirty="0" smtClean="0"/>
              <a:t> </a:t>
            </a:r>
            <a:r>
              <a:rPr lang="ru-RU" dirty="0">
                <a:solidFill>
                  <a:srgbClr val="92D050"/>
                </a:solidFill>
              </a:rPr>
              <a:t>уверены?</a:t>
            </a:r>
            <a:r>
              <a:rPr lang="ru-RU" dirty="0" smtClean="0"/>
              <a:t>',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   </a:t>
            </a:r>
            <a:r>
              <a:rPr lang="ru-RU" dirty="0">
                <a:solidFill>
                  <a:srgbClr val="92D050"/>
                </a:solidFill>
              </a:rPr>
              <a:t>'Вы</a:t>
            </a:r>
            <a:r>
              <a:rPr lang="ru-RU" dirty="0" smtClean="0"/>
              <a:t> </a:t>
            </a:r>
            <a:r>
              <a:rPr lang="ru-RU" dirty="0">
                <a:solidFill>
                  <a:srgbClr val="92D050"/>
                </a:solidFill>
              </a:rPr>
              <a:t>хотите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92D050"/>
                </a:solidFill>
              </a:rPr>
              <a:t>продолжить</a:t>
            </a:r>
            <a:r>
              <a:rPr lang="ru-RU" dirty="0">
                <a:solidFill>
                  <a:srgbClr val="92D050"/>
                </a:solidFill>
              </a:rPr>
              <a:t>?</a:t>
            </a:r>
            <a:r>
              <a:rPr lang="ru-RU" dirty="0" smtClean="0"/>
              <a:t>', </a:t>
            </a:r>
            <a:endParaRPr lang="en-US" dirty="0" smtClean="0"/>
          </a:p>
          <a:p>
            <a:r>
              <a:rPr lang="en-US" dirty="0" smtClean="0"/>
              <a:t>	   </a:t>
            </a:r>
            <a:r>
              <a:rPr lang="ru-RU" dirty="0" smtClean="0"/>
              <a:t>[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     </a:t>
            </a:r>
            <a:r>
              <a:rPr lang="ru-RU" dirty="0" smtClean="0"/>
              <a:t>{ </a:t>
            </a:r>
            <a:r>
              <a:rPr lang="en-US" dirty="0">
                <a:solidFill>
                  <a:schemeClr val="accent3"/>
                </a:solidFill>
              </a:rPr>
              <a:t>text</a:t>
            </a:r>
            <a:r>
              <a:rPr lang="en-US" dirty="0" smtClean="0"/>
              <a:t>: '</a:t>
            </a:r>
            <a:r>
              <a:rPr lang="ru-RU" dirty="0">
                <a:solidFill>
                  <a:srgbClr val="92D050"/>
                </a:solidFill>
              </a:rPr>
              <a:t>Отмена</a:t>
            </a:r>
            <a:r>
              <a:rPr lang="ru-RU" dirty="0" smtClean="0"/>
              <a:t>', </a:t>
            </a:r>
            <a:r>
              <a:rPr lang="en-US" dirty="0">
                <a:solidFill>
                  <a:schemeClr val="accent3"/>
                </a:solidFill>
              </a:rPr>
              <a:t>style</a:t>
            </a:r>
            <a:r>
              <a:rPr lang="en-US" dirty="0" smtClean="0"/>
              <a:t>: </a:t>
            </a:r>
            <a:r>
              <a:rPr lang="en-US" dirty="0">
                <a:solidFill>
                  <a:srgbClr val="92D050"/>
                </a:solidFill>
              </a:rPr>
              <a:t>'cancel</a:t>
            </a:r>
            <a:r>
              <a:rPr lang="en-US" dirty="0" smtClean="0"/>
              <a:t>' }, </a:t>
            </a:r>
          </a:p>
          <a:p>
            <a:r>
              <a:rPr lang="en-US" dirty="0"/>
              <a:t>	</a:t>
            </a:r>
            <a:r>
              <a:rPr lang="en-US" dirty="0" smtClean="0"/>
              <a:t>     { </a:t>
            </a:r>
            <a:r>
              <a:rPr lang="en-US" dirty="0">
                <a:solidFill>
                  <a:schemeClr val="accent3"/>
                </a:solidFill>
              </a:rPr>
              <a:t>text</a:t>
            </a:r>
            <a:r>
              <a:rPr lang="en-US" dirty="0" smtClean="0"/>
              <a:t>: </a:t>
            </a:r>
            <a:r>
              <a:rPr lang="en-US" dirty="0">
                <a:solidFill>
                  <a:srgbClr val="92D050"/>
                </a:solidFill>
              </a:rPr>
              <a:t>'OK</a:t>
            </a:r>
            <a:r>
              <a:rPr lang="en-US" dirty="0" smtClean="0"/>
              <a:t>', </a:t>
            </a:r>
            <a:r>
              <a:rPr lang="en-US" dirty="0" err="1">
                <a:solidFill>
                  <a:schemeClr val="accent3"/>
                </a:solidFill>
              </a:rPr>
              <a:t>onPress</a:t>
            </a:r>
            <a:r>
              <a:rPr lang="en-US" dirty="0" smtClean="0"/>
              <a:t>: () =&gt; </a:t>
            </a:r>
            <a:r>
              <a:rPr lang="en-US" dirty="0">
                <a:solidFill>
                  <a:schemeClr val="accent3"/>
                </a:solidFill>
              </a:rPr>
              <a:t>console</a:t>
            </a:r>
            <a:r>
              <a:rPr lang="en-US" dirty="0">
                <a:solidFill>
                  <a:srgbClr val="0070C0"/>
                </a:solidFill>
              </a:rPr>
              <a:t>.log</a:t>
            </a:r>
            <a:r>
              <a:rPr lang="en-US" dirty="0" smtClean="0"/>
              <a:t>(</a:t>
            </a:r>
            <a:r>
              <a:rPr lang="en-US" dirty="0">
                <a:solidFill>
                  <a:srgbClr val="92D050"/>
                </a:solidFill>
              </a:rPr>
              <a:t>'OK</a:t>
            </a:r>
            <a:r>
              <a:rPr lang="en-US" dirty="0" smtClean="0"/>
              <a:t> </a:t>
            </a:r>
            <a:r>
              <a:rPr lang="ru-RU" dirty="0">
                <a:solidFill>
                  <a:srgbClr val="92D050"/>
                </a:solidFill>
              </a:rPr>
              <a:t>Нажат</a:t>
            </a:r>
            <a:r>
              <a:rPr lang="ru-RU" dirty="0" smtClean="0"/>
              <a:t>') }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   </a:t>
            </a:r>
            <a:r>
              <a:rPr lang="ru-RU" dirty="0" smtClean="0"/>
              <a:t>] </a:t>
            </a:r>
            <a:endParaRPr lang="en-US" dirty="0" smtClean="0"/>
          </a:p>
          <a:p>
            <a:r>
              <a:rPr lang="en-US" dirty="0"/>
              <a:t>	</a:t>
            </a:r>
            <a:r>
              <a:rPr lang="ru-RU" dirty="0" smtClean="0"/>
              <a:t>) </a:t>
            </a:r>
            <a:endParaRPr lang="en-US" dirty="0" smtClean="0"/>
          </a:p>
          <a:p>
            <a:r>
              <a:rPr lang="en-US" dirty="0" smtClean="0"/>
              <a:t>         </a:t>
            </a:r>
            <a:r>
              <a:rPr lang="ru-RU" dirty="0" smtClean="0"/>
              <a:t>} </a:t>
            </a:r>
            <a:endParaRPr lang="en-US" dirty="0" smtClean="0"/>
          </a:p>
          <a:p>
            <a:r>
              <a:rPr lang="ru-RU" dirty="0" smtClean="0"/>
              <a:t>/&gt;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85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277813">
              <a:buFont typeface="+mj-lt"/>
              <a:buAutoNum type="arabicPeriod"/>
            </a:pPr>
            <a:r>
              <a:rPr lang="ru-RU" dirty="0"/>
              <a:t>Основы компонентов </a:t>
            </a:r>
            <a:r>
              <a:rPr lang="en-US" dirty="0"/>
              <a:t>React </a:t>
            </a:r>
            <a:r>
              <a:rPr lang="en-US" dirty="0" smtClean="0"/>
              <a:t>Native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Обзор базовых </a:t>
            </a:r>
            <a:r>
              <a:rPr lang="ru-RU" dirty="0" smtClean="0"/>
              <a:t>компонентов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Семинар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014963"/>
            <a:ext cx="10058400" cy="314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View</a:t>
            </a:r>
            <a:r>
              <a:rPr lang="ru-RU" dirty="0"/>
              <a:t> — контейнер для других компонентов, аналог </a:t>
            </a:r>
            <a:r>
              <a:rPr lang="ru-RU" dirty="0" err="1"/>
              <a:t>div</a:t>
            </a:r>
            <a:r>
              <a:rPr lang="ru-RU" dirty="0"/>
              <a:t> в </a:t>
            </a:r>
            <a:r>
              <a:rPr lang="ru-RU" dirty="0" smtClean="0"/>
              <a:t>вебе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встроенная кнопка, обработка нажатий через </a:t>
            </a:r>
            <a:r>
              <a:rPr lang="ru-RU" dirty="0" err="1" smtClean="0"/>
              <a:t>onPress</a:t>
            </a:r>
            <a:endParaRPr lang="ru-RU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Alert</a:t>
            </a:r>
            <a:r>
              <a:rPr lang="ru-RU" dirty="0" smtClean="0"/>
              <a:t> </a:t>
            </a:r>
            <a:r>
              <a:rPr lang="ru-RU" dirty="0"/>
              <a:t>— всплывающие уведомления и </a:t>
            </a:r>
            <a:r>
              <a:rPr lang="ru-RU" dirty="0" smtClean="0"/>
              <a:t>подтверждения</a:t>
            </a:r>
            <a:endParaRPr lang="en-US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 smtClean="0"/>
              <a:t>Image</a:t>
            </a:r>
            <a:r>
              <a:rPr lang="ru-RU" b="1" dirty="0" smtClean="0"/>
              <a:t> </a:t>
            </a:r>
            <a:r>
              <a:rPr lang="ru-RU" b="1" dirty="0"/>
              <a:t>— отображение изображений (локальных и с URL) </a:t>
            </a:r>
            <a:endParaRPr lang="en-US" b="1" dirty="0" smtClean="0"/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Можно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загружать картинки локально (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require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()) и из сети (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uri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).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Поддерживает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стилизацию (размер,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скругление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).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Работает с кэшем (особенно в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ImageBackground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).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72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014963"/>
            <a:ext cx="10058400" cy="314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View</a:t>
            </a:r>
            <a:r>
              <a:rPr lang="ru-RU" dirty="0"/>
              <a:t> — контейнер для других компонентов, аналог </a:t>
            </a:r>
            <a:r>
              <a:rPr lang="ru-RU" dirty="0" err="1"/>
              <a:t>div</a:t>
            </a:r>
            <a:r>
              <a:rPr lang="ru-RU" dirty="0"/>
              <a:t> в </a:t>
            </a:r>
            <a:r>
              <a:rPr lang="ru-RU" dirty="0" smtClean="0"/>
              <a:t>вебе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отображение текста с возможностью стилизации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встроенная кнопка, обработка нажатий через </a:t>
            </a:r>
            <a:r>
              <a:rPr lang="ru-RU" dirty="0" err="1" smtClean="0"/>
              <a:t>onPress</a:t>
            </a:r>
            <a:endParaRPr lang="ru-RU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Alert</a:t>
            </a:r>
            <a:r>
              <a:rPr lang="ru-RU" dirty="0" smtClean="0"/>
              <a:t> </a:t>
            </a:r>
            <a:r>
              <a:rPr lang="ru-RU" dirty="0"/>
              <a:t>— всплывающие уведомления и </a:t>
            </a:r>
            <a:r>
              <a:rPr lang="ru-RU" dirty="0" smtClean="0"/>
              <a:t>подтверждения</a:t>
            </a:r>
            <a:endParaRPr lang="en-US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b="1" dirty="0" err="1" smtClean="0"/>
              <a:t>Image</a:t>
            </a:r>
            <a:r>
              <a:rPr lang="ru-RU" b="1" dirty="0" smtClean="0"/>
              <a:t> </a:t>
            </a:r>
            <a:r>
              <a:rPr lang="ru-RU" b="1" dirty="0"/>
              <a:t>— отображение изображений (локальных и с URL) </a:t>
            </a:r>
            <a:endParaRPr lang="en-US" b="1" dirty="0" smtClean="0"/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Можно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загружать картинки локально (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require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()) и из сети (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uri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).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Поддерживает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стилизацию (размер,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скругление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</a:rPr>
              <a:t>).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Работает с кэшем (особенно в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ImageBackground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).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97280" y="2675348"/>
            <a:ext cx="10725605" cy="397031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C00CC"/>
                </a:solidFill>
              </a:rPr>
              <a:t>import</a:t>
            </a:r>
            <a:r>
              <a:rPr lang="en-US" dirty="0" smtClean="0"/>
              <a:t> { </a:t>
            </a:r>
            <a:r>
              <a:rPr lang="en-US" dirty="0" smtClean="0">
                <a:solidFill>
                  <a:srgbClr val="0070C0"/>
                </a:solidFill>
              </a:rPr>
              <a:t>View</a:t>
            </a:r>
            <a:r>
              <a:rPr lang="en-US" dirty="0" smtClean="0"/>
              <a:t>, </a:t>
            </a:r>
            <a:r>
              <a:rPr lang="en-US" dirty="0">
                <a:solidFill>
                  <a:srgbClr val="0070C0"/>
                </a:solidFill>
              </a:rPr>
              <a:t>Image</a:t>
            </a:r>
            <a:r>
              <a:rPr lang="en-US" dirty="0" smtClean="0"/>
              <a:t>, </a:t>
            </a:r>
            <a:r>
              <a:rPr lang="en-US" dirty="0" err="1">
                <a:solidFill>
                  <a:srgbClr val="0070C0"/>
                </a:solidFill>
              </a:rPr>
              <a:t>StyleSheet</a:t>
            </a:r>
            <a:r>
              <a:rPr lang="en-US" dirty="0" smtClean="0"/>
              <a:t>} </a:t>
            </a:r>
            <a:r>
              <a:rPr lang="en-US" dirty="0" smtClean="0">
                <a:solidFill>
                  <a:srgbClr val="CC00CC"/>
                </a:solidFill>
              </a:rPr>
              <a:t>from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'react-native</a:t>
            </a:r>
            <a:r>
              <a:rPr lang="en-US" dirty="0" smtClean="0"/>
              <a:t>';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CC00CC"/>
                </a:solidFill>
              </a:rPr>
              <a:t>export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C00CC"/>
                </a:solidFill>
              </a:rPr>
              <a:t>default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C00CC"/>
                </a:solidFill>
              </a:rPr>
              <a:t>function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App</a:t>
            </a:r>
            <a:r>
              <a:rPr lang="en-US" dirty="0" smtClean="0"/>
              <a:t>() { 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CC00CC"/>
                </a:solidFill>
              </a:rPr>
              <a:t>return </a:t>
            </a:r>
            <a:r>
              <a:rPr lang="en-US" dirty="0" smtClean="0"/>
              <a:t>( </a:t>
            </a:r>
          </a:p>
          <a:p>
            <a:r>
              <a:rPr lang="en-US" dirty="0" smtClean="0"/>
              <a:t>		</a:t>
            </a:r>
            <a:r>
              <a:rPr lang="en-US" dirty="0" smtClean="0"/>
              <a:t>&lt;View </a:t>
            </a:r>
            <a:r>
              <a:rPr lang="en-US" dirty="0">
                <a:solidFill>
                  <a:schemeClr val="accent3"/>
                </a:solidFill>
              </a:rPr>
              <a:t>style</a:t>
            </a:r>
            <a:r>
              <a:rPr lang="en-US" dirty="0" smtClean="0"/>
              <a:t>={</a:t>
            </a:r>
            <a:r>
              <a:rPr lang="en-US" dirty="0" err="1">
                <a:solidFill>
                  <a:srgbClr val="92D050"/>
                </a:solidFill>
              </a:rPr>
              <a:t>styles.container</a:t>
            </a:r>
            <a:r>
              <a:rPr lang="en-US" dirty="0" smtClean="0"/>
              <a:t>}&gt; </a:t>
            </a:r>
          </a:p>
          <a:p>
            <a:r>
              <a:rPr lang="en-US" dirty="0"/>
              <a:t>	</a:t>
            </a:r>
            <a:r>
              <a:rPr lang="en-US" dirty="0" smtClean="0"/>
              <a:t>	   &lt;Image </a:t>
            </a:r>
            <a:r>
              <a:rPr lang="en-US" dirty="0">
                <a:solidFill>
                  <a:schemeClr val="accent3"/>
                </a:solidFill>
              </a:rPr>
              <a:t>source</a:t>
            </a:r>
            <a:r>
              <a:rPr lang="en-US" dirty="0" smtClean="0"/>
              <a:t>={</a:t>
            </a:r>
            <a:r>
              <a:rPr lang="en-US" dirty="0">
                <a:solidFill>
                  <a:srgbClr val="92D050"/>
                </a:solidFill>
              </a:rPr>
              <a:t>require</a:t>
            </a:r>
            <a:r>
              <a:rPr lang="en-US" dirty="0">
                <a:solidFill>
                  <a:schemeClr val="accent3"/>
                </a:solidFill>
              </a:rPr>
              <a:t>('./assets/logo.png</a:t>
            </a:r>
            <a:r>
              <a:rPr lang="en-US" dirty="0" smtClean="0"/>
              <a:t>')} </a:t>
            </a:r>
            <a:r>
              <a:rPr lang="en-US" dirty="0">
                <a:solidFill>
                  <a:schemeClr val="accent3"/>
                </a:solidFill>
              </a:rPr>
              <a:t>style</a:t>
            </a:r>
            <a:r>
              <a:rPr lang="en-US" dirty="0" smtClean="0"/>
              <a:t>={</a:t>
            </a:r>
            <a:r>
              <a:rPr lang="en-US" dirty="0" err="1">
                <a:solidFill>
                  <a:srgbClr val="92D050"/>
                </a:solidFill>
              </a:rPr>
              <a:t>styles.image</a:t>
            </a:r>
            <a:r>
              <a:rPr lang="en-US" dirty="0" smtClean="0"/>
              <a:t>} /&gt; </a:t>
            </a:r>
          </a:p>
          <a:p>
            <a:r>
              <a:rPr lang="en-US" dirty="0"/>
              <a:t>	</a:t>
            </a:r>
            <a:r>
              <a:rPr lang="en-US" dirty="0" smtClean="0"/>
              <a:t>	&lt;/View&gt; </a:t>
            </a:r>
          </a:p>
          <a:p>
            <a:r>
              <a:rPr lang="en-US" dirty="0"/>
              <a:t>	</a:t>
            </a:r>
            <a:r>
              <a:rPr lang="en-US" dirty="0" smtClean="0"/>
              <a:t>); </a:t>
            </a:r>
          </a:p>
          <a:p>
            <a:r>
              <a:rPr lang="en-US" dirty="0" smtClean="0"/>
              <a:t>} </a:t>
            </a:r>
          </a:p>
          <a:p>
            <a:endParaRPr lang="en-US" dirty="0"/>
          </a:p>
          <a:p>
            <a:r>
              <a:rPr lang="en-US" dirty="0" err="1">
                <a:solidFill>
                  <a:srgbClr val="CC00CC"/>
                </a:solidFill>
              </a:rPr>
              <a:t>const</a:t>
            </a:r>
            <a:r>
              <a:rPr lang="en-US" dirty="0" smtClean="0"/>
              <a:t> styles = </a:t>
            </a:r>
            <a:r>
              <a:rPr lang="en-US" dirty="0" err="1">
                <a:solidFill>
                  <a:srgbClr val="0070C0"/>
                </a:solidFill>
              </a:rPr>
              <a:t>StyleSheet.create</a:t>
            </a:r>
            <a:r>
              <a:rPr lang="en-US" dirty="0" smtClean="0"/>
              <a:t>({ 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chemeClr val="accent3"/>
                </a:solidFill>
              </a:rPr>
              <a:t>container</a:t>
            </a:r>
            <a:r>
              <a:rPr lang="en-US" dirty="0">
                <a:solidFill>
                  <a:schemeClr val="tx1"/>
                </a:solidFill>
              </a:rPr>
              <a:t>: {</a:t>
            </a:r>
            <a:r>
              <a:rPr lang="en-US" dirty="0">
                <a:solidFill>
                  <a:schemeClr val="accent3"/>
                </a:solidFill>
              </a:rPr>
              <a:t> flex</a:t>
            </a:r>
            <a:r>
              <a:rPr lang="en-US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accent3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 err="1">
                <a:solidFill>
                  <a:schemeClr val="accent3"/>
                </a:solidFill>
              </a:rPr>
              <a:t>justifyContent</a:t>
            </a:r>
            <a:r>
              <a:rPr lang="en-US" dirty="0" smtClean="0"/>
              <a:t>: </a:t>
            </a:r>
            <a:r>
              <a:rPr lang="en-US" dirty="0">
                <a:solidFill>
                  <a:srgbClr val="92D050"/>
                </a:solidFill>
              </a:rPr>
              <a:t>'center</a:t>
            </a:r>
            <a:r>
              <a:rPr lang="en-US" dirty="0" smtClean="0"/>
              <a:t>', </a:t>
            </a:r>
            <a:r>
              <a:rPr lang="en-US" dirty="0" err="1">
                <a:solidFill>
                  <a:schemeClr val="accent3"/>
                </a:solidFill>
              </a:rPr>
              <a:t>alignItems</a:t>
            </a:r>
            <a:r>
              <a:rPr lang="en-US" dirty="0" smtClean="0"/>
              <a:t>: </a:t>
            </a:r>
            <a:r>
              <a:rPr lang="en-US" dirty="0">
                <a:solidFill>
                  <a:srgbClr val="92D050"/>
                </a:solidFill>
              </a:rPr>
              <a:t>'center</a:t>
            </a:r>
            <a:r>
              <a:rPr lang="en-US" dirty="0" smtClean="0"/>
              <a:t>' }, 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chemeClr val="accent3"/>
                </a:solidFill>
              </a:rPr>
              <a:t>image</a:t>
            </a:r>
            <a:r>
              <a:rPr lang="en-US" dirty="0">
                <a:solidFill>
                  <a:schemeClr val="tx1"/>
                </a:solidFill>
              </a:rPr>
              <a:t>: {</a:t>
            </a:r>
            <a:r>
              <a:rPr lang="en-US" dirty="0">
                <a:solidFill>
                  <a:schemeClr val="accent3"/>
                </a:solidFill>
              </a:rPr>
              <a:t> width</a:t>
            </a:r>
            <a:r>
              <a:rPr lang="en-US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accent3"/>
                </a:solidFill>
              </a:rPr>
              <a:t> 100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accent3"/>
                </a:solidFill>
              </a:rPr>
              <a:t> height: 100 </a:t>
            </a:r>
            <a:r>
              <a:rPr lang="en-US" dirty="0" smtClean="0"/>
              <a:t>} </a:t>
            </a:r>
          </a:p>
          <a:p>
            <a:r>
              <a:rPr lang="en-US" dirty="0" smtClean="0"/>
              <a:t>});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2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Обзор базовых компонентов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491503"/>
            <a:ext cx="10058400" cy="2195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/>
              <a:t>View</a:t>
            </a:r>
            <a:r>
              <a:rPr lang="ru-RU" dirty="0"/>
              <a:t> — </a:t>
            </a:r>
            <a:r>
              <a:rPr lang="ru-RU" dirty="0" smtClean="0"/>
              <a:t>главный контейнер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Text</a:t>
            </a:r>
            <a:r>
              <a:rPr lang="ru-RU" dirty="0" smtClean="0"/>
              <a:t> — для текста и ссылок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Button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dirty="0" smtClean="0"/>
              <a:t>для стандартных кнопок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Alert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dirty="0" smtClean="0"/>
              <a:t>для всплывающих окон</a:t>
            </a:r>
            <a:endParaRPr lang="en-US" dirty="0" smtClean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dirty="0" err="1" smtClean="0"/>
              <a:t>Image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dirty="0" smtClean="0"/>
              <a:t>для локальных и сетевых изображений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033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2677" y="459988"/>
            <a:ext cx="6619875" cy="5715000"/>
          </a:xfrm>
          <a:prstGeom prst="rect">
            <a:avLst/>
          </a:prstGeom>
          <a:ln w="28575">
            <a:solidFill>
              <a:schemeClr val="accent2"/>
            </a:solidFill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dirty="0" smtClean="0"/>
              <a:t>№1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6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dirty="0" smtClean="0"/>
              <a:t>№2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5908" y="1231341"/>
            <a:ext cx="6267450" cy="4086225"/>
          </a:xfrm>
          <a:prstGeom prst="rect">
            <a:avLst/>
          </a:prstGeom>
          <a:ln w="28575"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1283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107440" y="-144562"/>
            <a:ext cx="10058400" cy="1450757"/>
          </a:xfrm>
        </p:spPr>
        <p:txBody>
          <a:bodyPr/>
          <a:lstStyle/>
          <a:p>
            <a:r>
              <a:rPr lang="ru-RU" dirty="0" smtClean="0"/>
              <a:t>№3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385" y="537528"/>
            <a:ext cx="6610350" cy="533400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74" y="1417661"/>
            <a:ext cx="6486786" cy="3906814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5"/>
          <a:srcRect r="4467"/>
          <a:stretch/>
        </p:blipFill>
        <p:spPr>
          <a:xfrm>
            <a:off x="6696894" y="1417661"/>
            <a:ext cx="5464626" cy="5252085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365062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107440" y="-144562"/>
            <a:ext cx="10058400" cy="1450757"/>
          </a:xfrm>
        </p:spPr>
        <p:txBody>
          <a:bodyPr/>
          <a:lstStyle/>
          <a:p>
            <a:r>
              <a:rPr lang="ru-RU" dirty="0" smtClean="0"/>
              <a:t>№4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r="17813"/>
          <a:stretch/>
        </p:blipFill>
        <p:spPr>
          <a:xfrm>
            <a:off x="146685" y="1870710"/>
            <a:ext cx="5370195" cy="3238500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2600" y="960120"/>
            <a:ext cx="6629400" cy="5486400"/>
          </a:xfrm>
          <a:prstGeom prst="rect">
            <a:avLst/>
          </a:prstGeom>
          <a:ln w="19050"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72929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Основы компонентов </a:t>
            </a:r>
            <a:r>
              <a:rPr lang="en-US" dirty="0"/>
              <a:t>React 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Разница </a:t>
            </a:r>
            <a:r>
              <a:rPr lang="ru-RU" sz="2400" dirty="0"/>
              <a:t>между </a:t>
            </a:r>
            <a:r>
              <a:rPr lang="ru-RU" sz="2400" dirty="0" err="1"/>
              <a:t>нативными</a:t>
            </a:r>
            <a:r>
              <a:rPr lang="ru-RU" sz="2400" dirty="0"/>
              <a:t> и </a:t>
            </a:r>
            <a:r>
              <a:rPr lang="ru-RU" sz="2400" dirty="0" err="1"/>
              <a:t>React</a:t>
            </a:r>
            <a:r>
              <a:rPr lang="ru-RU" sz="2400" dirty="0"/>
              <a:t> </a:t>
            </a:r>
            <a:r>
              <a:rPr lang="ru-RU" sz="2400" dirty="0" err="1"/>
              <a:t>Native</a:t>
            </a:r>
            <a:r>
              <a:rPr lang="ru-RU" sz="2400" dirty="0"/>
              <a:t>-компонентами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Как работает декларативный UI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862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Основы компонентов </a:t>
            </a:r>
            <a:r>
              <a:rPr lang="en-US" dirty="0"/>
              <a:t>React 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b="1" dirty="0" smtClean="0"/>
              <a:t>Разница </a:t>
            </a:r>
            <a:r>
              <a:rPr lang="ru-RU" sz="2400" b="1" dirty="0"/>
              <a:t>между </a:t>
            </a:r>
            <a:r>
              <a:rPr lang="ru-RU" sz="2400" b="1" dirty="0" err="1"/>
              <a:t>нативными</a:t>
            </a:r>
            <a:r>
              <a:rPr lang="ru-RU" sz="2400" b="1" dirty="0"/>
              <a:t> и </a:t>
            </a:r>
            <a:r>
              <a:rPr lang="ru-RU" sz="2400" b="1" dirty="0" err="1"/>
              <a:t>React</a:t>
            </a:r>
            <a:r>
              <a:rPr lang="ru-RU" sz="2400" b="1" dirty="0"/>
              <a:t> </a:t>
            </a:r>
            <a:r>
              <a:rPr lang="ru-RU" sz="2400" b="1" dirty="0" err="1"/>
              <a:t>Native</a:t>
            </a:r>
            <a:r>
              <a:rPr lang="ru-RU" sz="2400" b="1" dirty="0"/>
              <a:t>-компонентами</a:t>
            </a:r>
          </a:p>
          <a:p>
            <a:pPr marL="442913" indent="0">
              <a:buNone/>
            </a:pPr>
            <a:r>
              <a:rPr lang="ru-RU" sz="2400" dirty="0"/>
              <a:t>В мобильной разработке есть два основных подхода:</a:t>
            </a:r>
          </a:p>
          <a:p>
            <a:pPr marL="785813" indent="-342900">
              <a:buFont typeface="Courier New" panose="02070309020205020404" pitchFamily="49" charset="0"/>
              <a:buChar char="o"/>
            </a:pPr>
            <a:r>
              <a:rPr lang="ru-RU" sz="2400" b="1" dirty="0" err="1"/>
              <a:t>Нативные</a:t>
            </a:r>
            <a:r>
              <a:rPr lang="ru-RU" sz="2400" b="1" dirty="0"/>
              <a:t> компоненты</a:t>
            </a:r>
            <a:r>
              <a:rPr lang="ru-RU" sz="2400" dirty="0"/>
              <a:t> (на </a:t>
            </a:r>
            <a:r>
              <a:rPr lang="ru-RU" sz="2400" dirty="0" err="1" smtClean="0"/>
              <a:t>Swift</a:t>
            </a:r>
            <a:r>
              <a:rPr lang="ru-RU" sz="2400" dirty="0" smtClean="0"/>
              <a:t>/</a:t>
            </a:r>
            <a:r>
              <a:rPr lang="ru-RU" sz="2400" dirty="0" err="1" smtClean="0"/>
              <a:t>Kotlin</a:t>
            </a:r>
            <a:r>
              <a:rPr lang="ru-RU" sz="2400" dirty="0" smtClean="0"/>
              <a:t>): </a:t>
            </a:r>
          </a:p>
          <a:p>
            <a:pPr marL="442913" indent="0">
              <a:buNone/>
            </a:pPr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://habr.com/ru/articles/350746</a:t>
            </a:r>
            <a:r>
              <a:rPr lang="en-US" sz="2400" dirty="0" smtClean="0">
                <a:hlinkClick r:id="rId2"/>
              </a:rPr>
              <a:t>/</a:t>
            </a:r>
            <a:r>
              <a:rPr lang="ru-RU" sz="2400" dirty="0" smtClean="0"/>
              <a:t> </a:t>
            </a:r>
            <a:endParaRPr lang="ru-RU" sz="2400" dirty="0"/>
          </a:p>
          <a:p>
            <a:pPr marL="785813" indent="-342900">
              <a:buFont typeface="Courier New" panose="02070309020205020404" pitchFamily="49" charset="0"/>
              <a:buChar char="o"/>
            </a:pPr>
            <a:r>
              <a:rPr lang="ru-RU" sz="2400" b="1" dirty="0"/>
              <a:t>Кроссплатформенные компоненты</a:t>
            </a:r>
            <a:r>
              <a:rPr lang="ru-RU" sz="2400" dirty="0"/>
              <a:t> (</a:t>
            </a:r>
            <a:r>
              <a:rPr lang="ru-RU" sz="2400" dirty="0" err="1"/>
              <a:t>React</a:t>
            </a:r>
            <a:r>
              <a:rPr lang="ru-RU" sz="2400" dirty="0"/>
              <a:t> </a:t>
            </a:r>
            <a:r>
              <a:rPr lang="ru-RU" sz="2400" dirty="0" err="1"/>
              <a:t>Native</a:t>
            </a:r>
            <a:r>
              <a:rPr lang="ru-RU" sz="2400" dirty="0"/>
              <a:t>, </a:t>
            </a:r>
            <a:r>
              <a:rPr lang="ru-RU" sz="2400" dirty="0" err="1"/>
              <a:t>Flutter</a:t>
            </a:r>
            <a:r>
              <a:rPr lang="ru-RU" sz="2400" dirty="0"/>
              <a:t> и др</a:t>
            </a:r>
            <a:r>
              <a:rPr lang="ru-RU" sz="2400" dirty="0" smtClean="0"/>
              <a:t>.):</a:t>
            </a:r>
          </a:p>
          <a:p>
            <a:pPr marL="442913" indent="0">
              <a:buNone/>
            </a:pPr>
            <a:r>
              <a:rPr lang="en-US" sz="2400" dirty="0" smtClean="0">
                <a:hlinkClick r:id="rId3"/>
              </a:rPr>
              <a:t>https</a:t>
            </a:r>
            <a:r>
              <a:rPr lang="en-US" sz="2400" dirty="0">
                <a:hlinkClick r:id="rId3"/>
              </a:rPr>
              <a:t>://habr.com/ru/articles/771930</a:t>
            </a:r>
            <a:r>
              <a:rPr lang="en-US" sz="2400" dirty="0" smtClean="0">
                <a:hlinkClick r:id="rId3"/>
              </a:rPr>
              <a:t>/</a:t>
            </a:r>
            <a:r>
              <a:rPr lang="ru-RU" sz="2400" dirty="0" smtClean="0"/>
              <a:t> </a:t>
            </a:r>
          </a:p>
          <a:p>
            <a:pPr marL="442913" indent="0">
              <a:buNone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9283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работают </a:t>
            </a:r>
            <a:r>
              <a:rPr lang="ru-RU" dirty="0" err="1"/>
              <a:t>нативные</a:t>
            </a:r>
            <a:r>
              <a:rPr lang="ru-RU" dirty="0"/>
              <a:t> компоненты?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41208" y="1801180"/>
            <a:ext cx="10170544" cy="2445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indent="263525" fontAlgn="base">
              <a:buFont typeface="Arial" panose="020B0604020202020204" pitchFamily="34" charset="0"/>
              <a:buChar char="•"/>
            </a:pPr>
            <a:r>
              <a:rPr lang="ru-RU" sz="2400" dirty="0" smtClean="0"/>
              <a:t>Для </a:t>
            </a:r>
            <a:r>
              <a:rPr lang="ru-RU" sz="2400" dirty="0"/>
              <a:t>каждой платформы (</a:t>
            </a:r>
            <a:r>
              <a:rPr lang="ru-RU" sz="2400" dirty="0" err="1"/>
              <a:t>Android</a:t>
            </a:r>
            <a:r>
              <a:rPr lang="ru-RU" sz="2400" dirty="0"/>
              <a:t> и </a:t>
            </a:r>
            <a:r>
              <a:rPr lang="ru-RU" sz="2400" dirty="0" err="1"/>
              <a:t>iOS</a:t>
            </a:r>
            <a:r>
              <a:rPr lang="ru-RU" sz="2400" dirty="0"/>
              <a:t>) используются свои собственные UI-компоненты.</a:t>
            </a:r>
          </a:p>
          <a:p>
            <a:pPr marL="179388" indent="263525" fontAlgn="base">
              <a:buFont typeface="Arial" panose="020B0604020202020204" pitchFamily="34" charset="0"/>
              <a:buChar char="•"/>
            </a:pPr>
            <a:r>
              <a:rPr lang="ru-RU" sz="2400" dirty="0"/>
              <a:t>Разработчик пишет код отдельно для </a:t>
            </a:r>
            <a:r>
              <a:rPr lang="ru-RU" sz="2400" dirty="0" err="1"/>
              <a:t>Android</a:t>
            </a:r>
            <a:r>
              <a:rPr lang="ru-RU" sz="2400" dirty="0"/>
              <a:t> (</a:t>
            </a:r>
            <a:r>
              <a:rPr lang="ru-RU" sz="2400" dirty="0" err="1"/>
              <a:t>Kotlin</a:t>
            </a:r>
            <a:r>
              <a:rPr lang="ru-RU" sz="2400" dirty="0"/>
              <a:t>/</a:t>
            </a:r>
            <a:r>
              <a:rPr lang="ru-RU" sz="2400" dirty="0" err="1"/>
              <a:t>Java</a:t>
            </a:r>
            <a:r>
              <a:rPr lang="ru-RU" sz="2400" dirty="0"/>
              <a:t>) и </a:t>
            </a:r>
            <a:r>
              <a:rPr lang="ru-RU" sz="2400" dirty="0" err="1"/>
              <a:t>iOS</a:t>
            </a:r>
            <a:r>
              <a:rPr lang="ru-RU" sz="2400" dirty="0"/>
              <a:t> (</a:t>
            </a:r>
            <a:r>
              <a:rPr lang="ru-RU" sz="2400" dirty="0" err="1"/>
              <a:t>Swift</a:t>
            </a:r>
            <a:r>
              <a:rPr lang="ru-RU" sz="2400" dirty="0"/>
              <a:t>/</a:t>
            </a:r>
            <a:r>
              <a:rPr lang="ru-RU" sz="2400" dirty="0" err="1"/>
              <a:t>Objective</a:t>
            </a:r>
            <a:r>
              <a:rPr lang="ru-RU" sz="2400" dirty="0"/>
              <a:t>-C).</a:t>
            </a:r>
          </a:p>
          <a:p>
            <a:pPr marL="179388" indent="263525" fontAlgn="base">
              <a:buFont typeface="Arial" panose="020B0604020202020204" pitchFamily="34" charset="0"/>
              <a:buChar char="•"/>
            </a:pPr>
            <a:r>
              <a:rPr lang="ru-RU" sz="2400" dirty="0"/>
              <a:t>Производительность высокая, так как используются системные API напрямую. </a:t>
            </a:r>
          </a:p>
        </p:txBody>
      </p:sp>
    </p:spTree>
    <p:extLst>
      <p:ext uri="{BB962C8B-B14F-4D97-AF65-F5344CB8AC3E}">
        <p14:creationId xmlns:p14="http://schemas.microsoft.com/office/powerpoint/2010/main" val="361750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работают компоненты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r>
              <a:rPr lang="ru-RU" dirty="0"/>
              <a:t>?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827384"/>
            <a:ext cx="10058400" cy="4363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indent="263525" fontAlgn="base">
              <a:buFont typeface="Arial" panose="020B0604020202020204" pitchFamily="34" charset="0"/>
              <a:buChar char="•"/>
            </a:pPr>
            <a:r>
              <a:rPr lang="ru-RU" dirty="0" err="1" smtClean="0"/>
              <a:t>React</a:t>
            </a:r>
            <a:r>
              <a:rPr lang="ru-RU" dirty="0" smtClean="0"/>
              <a:t> </a:t>
            </a:r>
            <a:r>
              <a:rPr lang="ru-RU" dirty="0" err="1"/>
              <a:t>Native</a:t>
            </a:r>
            <a:r>
              <a:rPr lang="ru-RU" dirty="0"/>
              <a:t> использует </a:t>
            </a:r>
            <a:r>
              <a:rPr lang="ru-RU" dirty="0" err="1"/>
              <a:t>JavaScript</a:t>
            </a:r>
            <a:r>
              <a:rPr lang="ru-RU" dirty="0"/>
              <a:t> и отображает UI через </a:t>
            </a:r>
            <a:r>
              <a:rPr lang="ru-RU" dirty="0" err="1"/>
              <a:t>React</a:t>
            </a:r>
            <a:r>
              <a:rPr lang="ru-RU" dirty="0"/>
              <a:t>-компоненты.</a:t>
            </a:r>
          </a:p>
          <a:p>
            <a:pPr marL="179388" indent="263525" fontAlgn="base">
              <a:buFont typeface="Arial" panose="020B0604020202020204" pitchFamily="34" charset="0"/>
              <a:buChar char="•"/>
            </a:pPr>
            <a:r>
              <a:rPr lang="ru-RU" dirty="0"/>
              <a:t>Под капотом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r>
              <a:rPr lang="ru-RU" dirty="0"/>
              <a:t> </a:t>
            </a:r>
            <a:r>
              <a:rPr lang="ru-RU" dirty="0" err="1"/>
              <a:t>маппит</a:t>
            </a:r>
            <a:r>
              <a:rPr lang="ru-RU" dirty="0"/>
              <a:t> (</a:t>
            </a:r>
            <a:r>
              <a:rPr lang="ru-RU" dirty="0" err="1"/>
              <a:t>bridging</a:t>
            </a:r>
            <a:r>
              <a:rPr lang="ru-RU" dirty="0"/>
              <a:t>) компоненты на </a:t>
            </a:r>
            <a:r>
              <a:rPr lang="ru-RU" dirty="0" err="1"/>
              <a:t>нативные</a:t>
            </a:r>
            <a:r>
              <a:rPr lang="ru-RU" dirty="0"/>
              <a:t> аналоги: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/>
              <a:t>&lt;</a:t>
            </a:r>
            <a:r>
              <a:rPr lang="ru-RU" dirty="0" err="1"/>
              <a:t>View</a:t>
            </a:r>
            <a:r>
              <a:rPr lang="ru-RU" dirty="0"/>
              <a:t>&gt; → </a:t>
            </a:r>
            <a:r>
              <a:rPr lang="ru-RU" dirty="0" err="1"/>
              <a:t>UIView</a:t>
            </a:r>
            <a:r>
              <a:rPr lang="ru-RU" dirty="0"/>
              <a:t> (</a:t>
            </a:r>
            <a:r>
              <a:rPr lang="ru-RU" dirty="0" err="1"/>
              <a:t>iOS</a:t>
            </a:r>
            <a:r>
              <a:rPr lang="ru-RU" dirty="0"/>
              <a:t>) / </a:t>
            </a:r>
            <a:r>
              <a:rPr lang="ru-RU" dirty="0" err="1"/>
              <a:t>ViewGroup</a:t>
            </a:r>
            <a:r>
              <a:rPr lang="ru-RU" dirty="0"/>
              <a:t> (</a:t>
            </a:r>
            <a:r>
              <a:rPr lang="ru-RU" dirty="0" err="1"/>
              <a:t>Android</a:t>
            </a:r>
            <a:r>
              <a:rPr lang="ru-RU" dirty="0"/>
              <a:t>)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/>
              <a:t>&lt;</a:t>
            </a:r>
            <a:r>
              <a:rPr lang="ru-RU" dirty="0" err="1"/>
              <a:t>Text</a:t>
            </a:r>
            <a:r>
              <a:rPr lang="ru-RU" dirty="0"/>
              <a:t>&gt; → </a:t>
            </a:r>
            <a:r>
              <a:rPr lang="ru-RU" dirty="0" err="1"/>
              <a:t>UILabel</a:t>
            </a:r>
            <a:r>
              <a:rPr lang="ru-RU" dirty="0"/>
              <a:t> (</a:t>
            </a:r>
            <a:r>
              <a:rPr lang="ru-RU" dirty="0" err="1"/>
              <a:t>iOS</a:t>
            </a:r>
            <a:r>
              <a:rPr lang="ru-RU" dirty="0"/>
              <a:t>) / </a:t>
            </a:r>
            <a:r>
              <a:rPr lang="ru-RU" dirty="0" err="1"/>
              <a:t>TextView</a:t>
            </a:r>
            <a:r>
              <a:rPr lang="ru-RU" dirty="0"/>
              <a:t> (</a:t>
            </a:r>
            <a:r>
              <a:rPr lang="ru-RU" dirty="0" err="1"/>
              <a:t>Android</a:t>
            </a:r>
            <a:r>
              <a:rPr lang="ru-RU" dirty="0"/>
              <a:t>)</a:t>
            </a:r>
          </a:p>
          <a:p>
            <a:pPr marL="757746" lvl="1" indent="-285750" fontAlgn="base">
              <a:buFont typeface="Courier New" panose="02070309020205020404" pitchFamily="49" charset="0"/>
              <a:buChar char="o"/>
            </a:pPr>
            <a:r>
              <a:rPr lang="ru-RU" dirty="0"/>
              <a:t>&lt;</a:t>
            </a:r>
            <a:r>
              <a:rPr lang="ru-RU" dirty="0" err="1"/>
              <a:t>Image</a:t>
            </a:r>
            <a:r>
              <a:rPr lang="ru-RU" dirty="0"/>
              <a:t>&gt; → </a:t>
            </a:r>
            <a:r>
              <a:rPr lang="ru-RU" dirty="0" err="1"/>
              <a:t>UIImageView</a:t>
            </a:r>
            <a:r>
              <a:rPr lang="ru-RU" dirty="0"/>
              <a:t> (</a:t>
            </a:r>
            <a:r>
              <a:rPr lang="ru-RU" dirty="0" err="1"/>
              <a:t>iOS</a:t>
            </a:r>
            <a:r>
              <a:rPr lang="ru-RU" dirty="0"/>
              <a:t>) / </a:t>
            </a:r>
            <a:r>
              <a:rPr lang="ru-RU" dirty="0" err="1"/>
              <a:t>ImageView</a:t>
            </a:r>
            <a:r>
              <a:rPr lang="ru-RU" dirty="0"/>
              <a:t> (</a:t>
            </a:r>
            <a:r>
              <a:rPr lang="ru-RU" dirty="0" err="1"/>
              <a:t>Android</a:t>
            </a:r>
            <a:r>
              <a:rPr lang="ru-RU" dirty="0"/>
              <a:t>)</a:t>
            </a:r>
          </a:p>
          <a:p>
            <a:pPr marL="179388" indent="263525" fontAlgn="base">
              <a:buFont typeface="Arial" panose="020B0604020202020204" pitchFamily="34" charset="0"/>
              <a:buChar char="•"/>
            </a:pPr>
            <a:r>
              <a:rPr lang="ru-RU" dirty="0"/>
              <a:t>Код универсален: один код → работает на обеих платформах. </a:t>
            </a:r>
            <a:endParaRPr lang="ru-RU" dirty="0" smtClean="0"/>
          </a:p>
          <a:p>
            <a:pPr marL="179388" indent="263525" fontAlgn="base">
              <a:buFont typeface="Arial" panose="020B0604020202020204" pitchFamily="34" charset="0"/>
              <a:buChar char="•"/>
            </a:pPr>
            <a:endParaRPr lang="ru-RU" sz="700" dirty="0" smtClean="0"/>
          </a:p>
          <a:p>
            <a:pPr marL="522288" indent="-342900" fontAlgn="base">
              <a:buFont typeface="Wingdings" panose="05000000000000000000" pitchFamily="2" charset="2"/>
              <a:buChar char="q"/>
            </a:pPr>
            <a:r>
              <a:rPr lang="ru-RU" b="1" dirty="0"/>
              <a:t>Преимущества </a:t>
            </a:r>
            <a:r>
              <a:rPr lang="en-US" b="1" dirty="0"/>
              <a:t>React Native-</a:t>
            </a:r>
            <a:r>
              <a:rPr lang="ru-RU" b="1" dirty="0" smtClean="0"/>
              <a:t>компонентов</a:t>
            </a:r>
            <a:endParaRPr lang="ru-RU" dirty="0" smtClean="0"/>
          </a:p>
          <a:p>
            <a:pPr marL="522288"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Одна </a:t>
            </a:r>
            <a:r>
              <a:rPr lang="ru-RU" dirty="0"/>
              <a:t>кодовая база для </a:t>
            </a:r>
            <a:r>
              <a:rPr lang="ru-RU" dirty="0" err="1"/>
              <a:t>Android</a:t>
            </a:r>
            <a:r>
              <a:rPr lang="ru-RU" dirty="0"/>
              <a:t> и </a:t>
            </a:r>
            <a:r>
              <a:rPr lang="ru-RU" dirty="0" err="1"/>
              <a:t>iOS</a:t>
            </a:r>
            <a:r>
              <a:rPr lang="ru-RU" dirty="0" smtClean="0"/>
              <a:t>.</a:t>
            </a:r>
            <a:endParaRPr lang="ru-RU" dirty="0"/>
          </a:p>
          <a:p>
            <a:pPr marL="522288"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Быстрое </a:t>
            </a:r>
            <a:r>
              <a:rPr lang="ru-RU" dirty="0"/>
              <a:t>обновление UI без </a:t>
            </a:r>
            <a:r>
              <a:rPr lang="ru-RU" dirty="0" err="1"/>
              <a:t>пересборки</a:t>
            </a:r>
            <a:r>
              <a:rPr lang="ru-RU" dirty="0"/>
              <a:t> приложения (</a:t>
            </a:r>
            <a:r>
              <a:rPr lang="ru-RU" dirty="0" err="1"/>
              <a:t>Hot</a:t>
            </a:r>
            <a:r>
              <a:rPr lang="ru-RU" dirty="0"/>
              <a:t> </a:t>
            </a:r>
            <a:r>
              <a:rPr lang="ru-RU" dirty="0" err="1"/>
              <a:t>Reload</a:t>
            </a:r>
            <a:r>
              <a:rPr lang="ru-RU" dirty="0" smtClean="0"/>
              <a:t>).</a:t>
            </a:r>
          </a:p>
          <a:p>
            <a:pPr marL="522288"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Гибкость</a:t>
            </a:r>
            <a:r>
              <a:rPr lang="ru-RU" dirty="0"/>
              <a:t>: можно использовать </a:t>
            </a:r>
            <a:r>
              <a:rPr lang="ru-RU" dirty="0" err="1"/>
              <a:t>нативные</a:t>
            </a:r>
            <a:r>
              <a:rPr lang="ru-RU" dirty="0"/>
              <a:t> модули при необходимости.</a:t>
            </a:r>
          </a:p>
        </p:txBody>
      </p:sp>
    </p:spTree>
    <p:extLst>
      <p:ext uri="{BB962C8B-B14F-4D97-AF65-F5344CB8AC3E}">
        <p14:creationId xmlns:p14="http://schemas.microsoft.com/office/powerpoint/2010/main" val="9337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Основы компонентов </a:t>
            </a:r>
            <a:r>
              <a:rPr lang="en-US" dirty="0"/>
              <a:t>React 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b="1" dirty="0" smtClean="0"/>
              <a:t>Как </a:t>
            </a:r>
            <a:r>
              <a:rPr lang="ru-RU" sz="2400" b="1" dirty="0"/>
              <a:t>работает декларативный </a:t>
            </a:r>
            <a:r>
              <a:rPr lang="ru-RU" sz="2400" b="1" dirty="0" smtClean="0"/>
              <a:t>UI:</a:t>
            </a:r>
          </a:p>
          <a:p>
            <a:pPr marL="179388" indent="0">
              <a:buNone/>
            </a:pPr>
            <a:r>
              <a:rPr lang="ru-RU" sz="2400" dirty="0" smtClean="0"/>
              <a:t>     Также есть два подхода:</a:t>
            </a:r>
          </a:p>
          <a:p>
            <a:pPr marL="814896" lvl="1" indent="-342900">
              <a:buFont typeface="Courier New" panose="02070309020205020404" pitchFamily="49" charset="0"/>
              <a:buChar char="o"/>
            </a:pPr>
            <a:r>
              <a:rPr lang="ru-RU" sz="2400" dirty="0" smtClean="0"/>
              <a:t>Императивный подход </a:t>
            </a:r>
          </a:p>
          <a:p>
            <a:pPr marL="814896" lvl="1" indent="-342900">
              <a:buFont typeface="Courier New" panose="02070309020205020404" pitchFamily="49" charset="0"/>
              <a:buChar char="o"/>
            </a:pPr>
            <a:r>
              <a:rPr lang="ru-RU" sz="2400" dirty="0" smtClean="0"/>
              <a:t>Декларативный подход</a:t>
            </a:r>
          </a:p>
          <a:p>
            <a:pPr marL="471996" lvl="1" indent="0">
              <a:buNone/>
            </a:pP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habr.com/ru/articles/324688/</a:t>
            </a:r>
            <a:r>
              <a:rPr lang="ru-RU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027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Императивный UI</a:t>
            </a:r>
            <a:r>
              <a:rPr lang="ru-RU" dirty="0"/>
              <a:t> (в </a:t>
            </a:r>
            <a:r>
              <a:rPr lang="ru-RU" dirty="0" err="1"/>
              <a:t>нативных</a:t>
            </a:r>
            <a:r>
              <a:rPr lang="ru-RU" dirty="0"/>
              <a:t> языках):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86056" y="1749682"/>
            <a:ext cx="10574690" cy="196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endParaRPr lang="ru-RU" sz="2400" dirty="0"/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/>
              <a:t>Разработчик пошагово описывает, как должно изменяться UI.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/>
              <a:t>Используются команды для изменения интерфейса (</a:t>
            </a:r>
            <a:r>
              <a:rPr lang="ru-RU" sz="2400" dirty="0" err="1"/>
              <a:t>setText</a:t>
            </a:r>
            <a:r>
              <a:rPr lang="ru-RU" sz="2400" dirty="0"/>
              <a:t>(), </a:t>
            </a:r>
            <a:r>
              <a:rPr lang="ru-RU" sz="2400" dirty="0" err="1"/>
              <a:t>setVisibility</a:t>
            </a:r>
            <a:r>
              <a:rPr lang="ru-RU" sz="2400" dirty="0"/>
              <a:t>()).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/>
              <a:t>Нужно вручную следить за состоянием интерфейса.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19221" y="4000688"/>
            <a:ext cx="6096000" cy="175432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//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Kotlin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(Android) </a:t>
            </a:r>
            <a:endParaRPr lang="ru-RU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 err="1" smtClean="0">
                <a:solidFill>
                  <a:srgbClr val="CC00CC"/>
                </a:solidFill>
              </a:rPr>
              <a:t>val</a:t>
            </a:r>
            <a:r>
              <a:rPr lang="en-US" dirty="0" smtClean="0">
                <a:solidFill>
                  <a:srgbClr val="CC00CC"/>
                </a:solidFill>
              </a:rPr>
              <a:t> </a:t>
            </a:r>
            <a:r>
              <a:rPr lang="en-US" dirty="0" smtClean="0"/>
              <a:t>button = </a:t>
            </a:r>
            <a:r>
              <a:rPr lang="en-US" dirty="0" err="1" smtClean="0"/>
              <a:t>findViewById</a:t>
            </a:r>
            <a:r>
              <a:rPr lang="en-US" dirty="0" smtClean="0"/>
              <a:t>&lt;Button&gt;(</a:t>
            </a:r>
            <a:r>
              <a:rPr lang="en-US" dirty="0" err="1" smtClean="0"/>
              <a:t>R.id.myButton</a:t>
            </a:r>
            <a:r>
              <a:rPr lang="en-US" dirty="0" smtClean="0"/>
              <a:t>) </a:t>
            </a:r>
            <a:r>
              <a:rPr lang="en-US" dirty="0" err="1" smtClean="0"/>
              <a:t>button.setText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92D050"/>
                </a:solidFill>
              </a:rPr>
              <a:t>"</a:t>
            </a:r>
            <a:r>
              <a:rPr lang="ru-RU" dirty="0" smtClean="0">
                <a:solidFill>
                  <a:srgbClr val="92D050"/>
                </a:solidFill>
              </a:rPr>
              <a:t>Нажми меня"</a:t>
            </a:r>
            <a:r>
              <a:rPr lang="ru-RU" dirty="0" smtClean="0"/>
              <a:t>) </a:t>
            </a:r>
          </a:p>
          <a:p>
            <a:r>
              <a:rPr lang="en-US" dirty="0" err="1" smtClean="0"/>
              <a:t>button.setOnClickListener</a:t>
            </a:r>
            <a:r>
              <a:rPr lang="en-US" dirty="0" smtClean="0"/>
              <a:t> { </a:t>
            </a:r>
            <a:endParaRPr lang="ru-RU" dirty="0" smtClean="0"/>
          </a:p>
          <a:p>
            <a:r>
              <a:rPr lang="en-US" dirty="0" err="1" smtClean="0"/>
              <a:t>textView.setText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92D050"/>
                </a:solidFill>
              </a:rPr>
              <a:t>"</a:t>
            </a:r>
            <a:r>
              <a:rPr lang="ru-RU" dirty="0" smtClean="0">
                <a:solidFill>
                  <a:srgbClr val="92D050"/>
                </a:solidFill>
              </a:rPr>
              <a:t>Кнопка нажата"</a:t>
            </a:r>
            <a:r>
              <a:rPr lang="ru-RU" dirty="0" smtClean="0"/>
              <a:t>) </a:t>
            </a:r>
          </a:p>
          <a:p>
            <a:r>
              <a:rPr lang="ru-RU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054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294"/>
            <a:ext cx="10058400" cy="1450757"/>
          </a:xfrm>
        </p:spPr>
        <p:txBody>
          <a:bodyPr/>
          <a:lstStyle/>
          <a:p>
            <a:r>
              <a:rPr lang="ru-RU" b="1" dirty="0"/>
              <a:t>Декларативный </a:t>
            </a:r>
            <a:r>
              <a:rPr lang="en-US" b="1" dirty="0"/>
              <a:t>UI</a:t>
            </a:r>
            <a:r>
              <a:rPr lang="en-US" dirty="0"/>
              <a:t> (React Native):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737051"/>
            <a:ext cx="10058400" cy="126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 smtClean="0"/>
              <a:t>Разработчик </a:t>
            </a:r>
            <a:r>
              <a:rPr lang="ru-RU" sz="2400" dirty="0"/>
              <a:t>описывает что должно быть показано в UI в зависимости от состояния.</a:t>
            </a:r>
          </a:p>
          <a:p>
            <a:pPr marL="179388" marR="0" lvl="0" indent="263525" fontAlgn="base">
              <a:buFont typeface="Arial" panose="020B0604020202020204" pitchFamily="34" charset="0"/>
              <a:buChar char="•"/>
              <a:tabLst/>
            </a:pPr>
            <a:r>
              <a:rPr lang="ru-RU" sz="2400" dirty="0" err="1"/>
              <a:t>React</a:t>
            </a:r>
            <a:r>
              <a:rPr lang="ru-RU" sz="2400" dirty="0"/>
              <a:t> сам обновляет интерфейс, если изменяются данные.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74832" y="2997083"/>
            <a:ext cx="8730301" cy="379334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// React Native (</a:t>
            </a: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декларативный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UI) 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>
                <a:solidFill>
                  <a:srgbClr val="CC00CC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React</a:t>
            </a:r>
            <a:r>
              <a:rPr lang="en-US" dirty="0" smtClean="0"/>
              <a:t>, { </a:t>
            </a:r>
            <a:r>
              <a:rPr lang="en-US" dirty="0" err="1" smtClean="0"/>
              <a:t>useState</a:t>
            </a:r>
            <a:r>
              <a:rPr lang="en-US" dirty="0" smtClean="0"/>
              <a:t> } </a:t>
            </a:r>
            <a:r>
              <a:rPr lang="en-US" dirty="0">
                <a:solidFill>
                  <a:srgbClr val="CC00CC"/>
                </a:solidFill>
              </a:rPr>
              <a:t>from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'react'</a:t>
            </a:r>
            <a:r>
              <a:rPr lang="en-US" dirty="0" smtClean="0"/>
              <a:t>; </a:t>
            </a:r>
            <a:endParaRPr lang="ru-RU" dirty="0" smtClean="0"/>
          </a:p>
          <a:p>
            <a:r>
              <a:rPr lang="en-US" dirty="0">
                <a:solidFill>
                  <a:srgbClr val="CC00CC"/>
                </a:solidFill>
              </a:rPr>
              <a:t>import</a:t>
            </a:r>
            <a:r>
              <a:rPr lang="en-US" dirty="0" smtClean="0"/>
              <a:t> { </a:t>
            </a:r>
            <a:r>
              <a:rPr lang="en-US" dirty="0">
                <a:solidFill>
                  <a:srgbClr val="0070C0"/>
                </a:solidFill>
              </a:rPr>
              <a:t>View</a:t>
            </a:r>
            <a:r>
              <a:rPr lang="en-US" dirty="0" smtClean="0"/>
              <a:t>, </a:t>
            </a:r>
            <a:r>
              <a:rPr lang="en-US" dirty="0">
                <a:solidFill>
                  <a:srgbClr val="0070C0"/>
                </a:solidFill>
              </a:rPr>
              <a:t>Text</a:t>
            </a:r>
            <a:r>
              <a:rPr lang="en-US" dirty="0" smtClean="0"/>
              <a:t>, </a:t>
            </a:r>
            <a:r>
              <a:rPr lang="en-US" dirty="0">
                <a:solidFill>
                  <a:srgbClr val="0070C0"/>
                </a:solidFill>
              </a:rPr>
              <a:t>Button</a:t>
            </a:r>
            <a:r>
              <a:rPr lang="en-US" dirty="0" smtClean="0"/>
              <a:t> } </a:t>
            </a:r>
            <a:r>
              <a:rPr lang="en-US" dirty="0">
                <a:solidFill>
                  <a:srgbClr val="CC00CC"/>
                </a:solidFill>
              </a:rPr>
              <a:t>from</a:t>
            </a:r>
            <a:r>
              <a:rPr lang="en-US" dirty="0" smtClean="0"/>
              <a:t> </a:t>
            </a:r>
            <a:r>
              <a:rPr lang="en-US" dirty="0">
                <a:solidFill>
                  <a:srgbClr val="92D050"/>
                </a:solidFill>
              </a:rPr>
              <a:t>'react-native'</a:t>
            </a:r>
            <a:r>
              <a:rPr lang="en-US" dirty="0" smtClean="0"/>
              <a:t>; </a:t>
            </a:r>
            <a:endParaRPr lang="ru-RU" dirty="0" smtClean="0"/>
          </a:p>
          <a:p>
            <a:endParaRPr lang="ru-RU" sz="1200" dirty="0"/>
          </a:p>
          <a:p>
            <a:r>
              <a:rPr lang="en-US" dirty="0">
                <a:solidFill>
                  <a:srgbClr val="CC00CC"/>
                </a:solidFill>
              </a:rPr>
              <a:t>export default function </a:t>
            </a:r>
            <a:r>
              <a:rPr lang="en-US" dirty="0">
                <a:solidFill>
                  <a:srgbClr val="0070C0"/>
                </a:solidFill>
              </a:rPr>
              <a:t>App</a:t>
            </a:r>
            <a:r>
              <a:rPr lang="en-US" dirty="0" smtClean="0"/>
              <a:t>() { </a:t>
            </a:r>
            <a:endParaRPr lang="ru-RU" dirty="0" smtClean="0"/>
          </a:p>
          <a:p>
            <a:r>
              <a:rPr lang="en-US" dirty="0" err="1">
                <a:solidFill>
                  <a:srgbClr val="CC00CC"/>
                </a:solidFill>
              </a:rPr>
              <a:t>const</a:t>
            </a:r>
            <a:r>
              <a:rPr lang="en-US" dirty="0" smtClean="0"/>
              <a:t> [text, </a:t>
            </a:r>
            <a:r>
              <a:rPr lang="en-US" dirty="0" err="1" smtClean="0"/>
              <a:t>setText</a:t>
            </a:r>
            <a:r>
              <a:rPr lang="en-US" dirty="0" smtClean="0"/>
              <a:t>] = </a:t>
            </a:r>
            <a:r>
              <a:rPr lang="en-US" dirty="0" err="1">
                <a:solidFill>
                  <a:srgbClr val="0070C0"/>
                </a:solidFill>
              </a:rPr>
              <a:t>useState</a:t>
            </a:r>
            <a:r>
              <a:rPr lang="en-US" dirty="0" smtClean="0"/>
              <a:t>("</a:t>
            </a:r>
            <a:r>
              <a:rPr lang="ru-RU" dirty="0">
                <a:solidFill>
                  <a:srgbClr val="92D050"/>
                </a:solidFill>
              </a:rPr>
              <a:t>Нажми кнопку</a:t>
            </a:r>
            <a:r>
              <a:rPr lang="ru-RU" dirty="0" smtClean="0"/>
              <a:t>"); </a:t>
            </a:r>
          </a:p>
          <a:p>
            <a:endParaRPr lang="ru-RU" sz="1050" dirty="0"/>
          </a:p>
          <a:p>
            <a:r>
              <a:rPr lang="en-US" dirty="0">
                <a:solidFill>
                  <a:srgbClr val="CC00CC"/>
                </a:solidFill>
              </a:rPr>
              <a:t>return</a:t>
            </a:r>
            <a:r>
              <a:rPr lang="en-US" dirty="0" smtClean="0"/>
              <a:t> ( </a:t>
            </a:r>
            <a:endParaRPr lang="ru-RU" dirty="0" smtClean="0"/>
          </a:p>
          <a:p>
            <a:r>
              <a:rPr lang="ru-RU" dirty="0" smtClean="0"/>
              <a:t>	</a:t>
            </a:r>
            <a:r>
              <a:rPr lang="en-US" dirty="0" smtClean="0"/>
              <a:t>&lt;</a:t>
            </a:r>
            <a:r>
              <a:rPr lang="en-US" dirty="0" smtClean="0">
                <a:solidFill>
                  <a:schemeClr val="accent1"/>
                </a:solidFill>
              </a:rPr>
              <a:t>View</a:t>
            </a:r>
            <a:r>
              <a:rPr lang="en-US" dirty="0" smtClean="0"/>
              <a:t>&gt; </a:t>
            </a:r>
            <a:endParaRPr lang="ru-RU" dirty="0" smtClean="0"/>
          </a:p>
          <a:p>
            <a:r>
              <a:rPr lang="ru-RU" dirty="0" smtClean="0"/>
              <a:t>	   </a:t>
            </a:r>
            <a:r>
              <a:rPr lang="en-US" dirty="0" smtClean="0"/>
              <a:t>&lt;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/>
              <a:t>&gt;{text}&lt;/</a:t>
            </a:r>
            <a:r>
              <a:rPr lang="en-US" dirty="0">
                <a:solidFill>
                  <a:schemeClr val="accent1"/>
                </a:solidFill>
              </a:rPr>
              <a:t>Text</a:t>
            </a:r>
            <a:r>
              <a:rPr lang="en-US" dirty="0" smtClean="0"/>
              <a:t>&gt; </a:t>
            </a:r>
            <a:endParaRPr lang="ru-RU" dirty="0" smtClean="0"/>
          </a:p>
          <a:p>
            <a:r>
              <a:rPr lang="ru-RU" dirty="0" smtClean="0"/>
              <a:t>	   </a:t>
            </a:r>
            <a:r>
              <a:rPr lang="en-US" dirty="0" smtClean="0"/>
              <a:t>&lt;</a:t>
            </a:r>
            <a:r>
              <a:rPr lang="en-US" dirty="0">
                <a:solidFill>
                  <a:schemeClr val="accent1"/>
                </a:solidFill>
              </a:rPr>
              <a:t>Button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title</a:t>
            </a:r>
            <a:r>
              <a:rPr lang="en-US" dirty="0" smtClean="0"/>
              <a:t>="</a:t>
            </a:r>
            <a:r>
              <a:rPr lang="ru-RU" dirty="0">
                <a:solidFill>
                  <a:srgbClr val="92D050"/>
                </a:solidFill>
              </a:rPr>
              <a:t>Нажми меня</a:t>
            </a:r>
            <a:r>
              <a:rPr lang="ru-RU" dirty="0" smtClean="0"/>
              <a:t>" </a:t>
            </a:r>
            <a:r>
              <a:rPr lang="en-US" dirty="0" err="1" smtClean="0">
                <a:solidFill>
                  <a:schemeClr val="accent3"/>
                </a:solidFill>
              </a:rPr>
              <a:t>onPress</a:t>
            </a:r>
            <a:r>
              <a:rPr lang="en-US" dirty="0" smtClean="0"/>
              <a:t>=</a:t>
            </a:r>
            <a:r>
              <a:rPr lang="en-US" dirty="0">
                <a:solidFill>
                  <a:srgbClr val="92D050"/>
                </a:solidFill>
              </a:rPr>
              <a:t>{()</a:t>
            </a:r>
            <a:r>
              <a:rPr lang="en-US" dirty="0" smtClean="0"/>
              <a:t> =&gt; </a:t>
            </a:r>
            <a:r>
              <a:rPr lang="en-US" dirty="0" err="1" smtClean="0"/>
              <a:t>setText</a:t>
            </a:r>
            <a:r>
              <a:rPr lang="en-US" dirty="0" smtClean="0"/>
              <a:t>("</a:t>
            </a:r>
            <a:r>
              <a:rPr lang="ru-RU" dirty="0">
                <a:solidFill>
                  <a:srgbClr val="92D050"/>
                </a:solidFill>
              </a:rPr>
              <a:t>Кнопка нажата</a:t>
            </a:r>
            <a:r>
              <a:rPr lang="ru-RU" dirty="0" smtClean="0"/>
              <a:t>")} /&gt; </a:t>
            </a:r>
          </a:p>
          <a:p>
            <a:r>
              <a:rPr lang="ru-RU" dirty="0" smtClean="0"/>
              <a:t>	&lt;/</a:t>
            </a:r>
            <a:r>
              <a:rPr lang="en-US" dirty="0">
                <a:solidFill>
                  <a:schemeClr val="accent1"/>
                </a:solidFill>
              </a:rPr>
              <a:t>View</a:t>
            </a:r>
            <a:r>
              <a:rPr lang="en-US" dirty="0" smtClean="0"/>
              <a:t>&gt;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en-US" dirty="0" smtClean="0"/>
              <a:t>); </a:t>
            </a:r>
            <a:endParaRPr lang="ru-RU" dirty="0" smtClean="0"/>
          </a:p>
          <a:p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261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87</TotalTime>
  <Words>1620</Words>
  <Application>Microsoft Office PowerPoint</Application>
  <PresentationFormat>Широкоэкранный</PresentationFormat>
  <Paragraphs>295</Paragraphs>
  <Slides>26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 Unicode MS</vt:lpstr>
      <vt:lpstr>Arial</vt:lpstr>
      <vt:lpstr>Calibri</vt:lpstr>
      <vt:lpstr>Calibri Light</vt:lpstr>
      <vt:lpstr>Courier New</vt:lpstr>
      <vt:lpstr>Wingdings</vt:lpstr>
      <vt:lpstr>Ретро</vt:lpstr>
      <vt:lpstr>Мобильные  технологии: лекция 3</vt:lpstr>
      <vt:lpstr>План</vt:lpstr>
      <vt:lpstr>Основы компонентов React Native</vt:lpstr>
      <vt:lpstr>Основы компонентов React Native</vt:lpstr>
      <vt:lpstr>Как работают нативные компоненты?</vt:lpstr>
      <vt:lpstr>Как работают компоненты в React Native?</vt:lpstr>
      <vt:lpstr>Основы компонентов React Native</vt:lpstr>
      <vt:lpstr>Императивный UI (в нативных языках):</vt:lpstr>
      <vt:lpstr>Декларативный UI (React Native):</vt:lpstr>
      <vt:lpstr>Декларативный UI (React Native):</vt:lpstr>
      <vt:lpstr>Обзор базовых компонентов</vt:lpstr>
      <vt:lpstr>Обзор базовых компонентов</vt:lpstr>
      <vt:lpstr>Обзор базовых компонентов</vt:lpstr>
      <vt:lpstr>Обзор базовых компонентов</vt:lpstr>
      <vt:lpstr>Обзор базовых компонентов</vt:lpstr>
      <vt:lpstr>Обзор базовых компонентов</vt:lpstr>
      <vt:lpstr>Обзор базовых компонентов</vt:lpstr>
      <vt:lpstr>Обзор базовых компонентов</vt:lpstr>
      <vt:lpstr>Обзор базовых компонентов</vt:lpstr>
      <vt:lpstr>Обзор базовых компонентов</vt:lpstr>
      <vt:lpstr>Обзор базовых компонентов</vt:lpstr>
      <vt:lpstr>Обзор базовых компонентов</vt:lpstr>
      <vt:lpstr>№1</vt:lpstr>
      <vt:lpstr>№2</vt:lpstr>
      <vt:lpstr>№3</vt:lpstr>
      <vt:lpstr>№4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9</cp:revision>
  <dcterms:created xsi:type="dcterms:W3CDTF">2025-02-04T05:16:46Z</dcterms:created>
  <dcterms:modified xsi:type="dcterms:W3CDTF">2025-02-04T06:44:31Z</dcterms:modified>
</cp:coreProperties>
</file>